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261" r:id="rId2"/>
    <p:sldId id="257" r:id="rId3"/>
    <p:sldId id="271" r:id="rId4"/>
    <p:sldId id="272" r:id="rId5"/>
    <p:sldId id="273" r:id="rId6"/>
    <p:sldId id="274" r:id="rId7"/>
    <p:sldId id="275" r:id="rId8"/>
    <p:sldId id="276" r:id="rId9"/>
    <p:sldId id="277" r:id="rId10"/>
    <p:sldId id="278" r:id="rId11"/>
    <p:sldId id="279" r:id="rId12"/>
    <p:sldId id="280" r:id="rId13"/>
    <p:sldId id="281" r:id="rId14"/>
    <p:sldId id="283" r:id="rId15"/>
    <p:sldId id="284" r:id="rId16"/>
    <p:sldId id="285" r:id="rId17"/>
    <p:sldId id="286" r:id="rId18"/>
    <p:sldId id="287" r:id="rId19"/>
    <p:sldId id="288" r:id="rId20"/>
    <p:sldId id="289" r:id="rId21"/>
    <p:sldId id="290" r:id="rId22"/>
  </p:sldIdLst>
  <p:sldSz cx="12192000" cy="6858000"/>
  <p:notesSz cx="6858000" cy="9144000"/>
  <p:defaultTextStyle>
    <a:defPPr rtl="0">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6" autoAdjust="0"/>
  </p:normalViewPr>
  <p:slideViewPr>
    <p:cSldViewPr snapToGrid="0">
      <p:cViewPr varScale="1">
        <p:scale>
          <a:sx n="114" d="100"/>
          <a:sy n="114" d="100"/>
        </p:scale>
        <p:origin x="414" y="120"/>
      </p:cViewPr>
      <p:guideLst>
        <p:guide pos="3840"/>
        <p:guide orient="horz" pos="2160"/>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99" d="100"/>
          <a:sy n="99"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0176C01-2996-41EA-87C6-D94E8BA12DB2}" type="datetime2">
              <a:rPr lang="zh-CN" altLang="en-US" smtClean="0">
                <a:latin typeface="微软雅黑" panose="020B0503020204020204" pitchFamily="34" charset="-122"/>
                <a:ea typeface="微软雅黑" panose="020B0503020204020204" pitchFamily="34" charset="-122"/>
              </a:rPr>
              <a:t>2019年9月20日</a:t>
            </a:fld>
            <a:endParaRPr lang="zh-CN" altLang="en-US" dirty="0">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zh-CN" altLang="en-US" dirty="0">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604A0D4-B89B-4ADD-AF9E-38636B40EE4E}" type="slidenum">
              <a:rPr lang="en-US" altLang="zh-CN" smtClean="0">
                <a:latin typeface="微软雅黑" panose="020B0503020204020204" pitchFamily="34" charset="-122"/>
                <a:ea typeface="微软雅黑" panose="020B0503020204020204" pitchFamily="34" charset="-122"/>
              </a:rPr>
              <a:t>‹#›</a:t>
            </a:fld>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EA50F75F-AD11-4973-BAED-59A0098129E9}" type="datetime2">
              <a:rPr lang="zh-CN" altLang="en-US" smtClean="0"/>
              <a:pPr/>
              <a:t>2019年9月20日</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zh-CN" altLang="en-US" dirty="0"/>
          </a:p>
        </p:txBody>
      </p:sp>
      <p:sp>
        <p:nvSpPr>
          <p:cNvPr id="5" name="备注占位符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zh-CN" altLang="en-US" noProof="0" dirty="0"/>
              <a:t>单击此处编辑母版文本样式</a:t>
            </a:r>
          </a:p>
          <a:p>
            <a:pPr lvl="1" rtl="0"/>
            <a:r>
              <a:rPr lang="zh-CN" altLang="en-US" noProof="0" dirty="0"/>
              <a:t>第二级</a:t>
            </a:r>
          </a:p>
          <a:p>
            <a:pPr lvl="2" rtl="0"/>
            <a:r>
              <a:rPr lang="zh-CN" altLang="en-US" noProof="0" dirty="0"/>
              <a:t>第三级</a:t>
            </a:r>
          </a:p>
          <a:p>
            <a:pPr lvl="3" rtl="0"/>
            <a:r>
              <a:rPr lang="zh-CN" altLang="en-US" noProof="0" dirty="0"/>
              <a:t>第四级</a:t>
            </a:r>
          </a:p>
          <a:p>
            <a:pPr lvl="4" rtl="0"/>
            <a:r>
              <a:rPr lang="zh-CN" altLang="en-US" noProof="0" dirty="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82869989-EB00-4EE7-BCB5-25BDC5BB29F8}" type="slidenum">
              <a:rPr lang="en-US" altLang="zh-CN" smtClean="0"/>
              <a:pPr/>
              <a:t>‹#›</a:t>
            </a:fld>
            <a:endParaRPr lang="zh-CN" alt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82869989-EB00-4EE7-BCB5-25BDC5BB29F8}" type="slidenum">
              <a:rPr lang="en-US" altLang="zh-CN" smtClean="0"/>
              <a:t>1</a:t>
            </a:fld>
            <a:endParaRPr lang="zh-CN" altLang="en-US" dirty="0"/>
          </a:p>
        </p:txBody>
      </p:sp>
    </p:spTree>
    <p:extLst>
      <p:ext uri="{BB962C8B-B14F-4D97-AF65-F5344CB8AC3E}">
        <p14:creationId xmlns:p14="http://schemas.microsoft.com/office/powerpoint/2010/main" val="2019249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10</a:t>
            </a:fld>
            <a:endParaRPr lang="zh-CN" altLang="en-US" dirty="0"/>
          </a:p>
        </p:txBody>
      </p:sp>
    </p:spTree>
    <p:extLst>
      <p:ext uri="{BB962C8B-B14F-4D97-AF65-F5344CB8AC3E}">
        <p14:creationId xmlns:p14="http://schemas.microsoft.com/office/powerpoint/2010/main" val="2548430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11</a:t>
            </a:fld>
            <a:endParaRPr lang="zh-CN" altLang="en-US" dirty="0"/>
          </a:p>
        </p:txBody>
      </p:sp>
    </p:spTree>
    <p:extLst>
      <p:ext uri="{BB962C8B-B14F-4D97-AF65-F5344CB8AC3E}">
        <p14:creationId xmlns:p14="http://schemas.microsoft.com/office/powerpoint/2010/main" val="2716069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12</a:t>
            </a:fld>
            <a:endParaRPr lang="zh-CN" altLang="en-US" dirty="0"/>
          </a:p>
        </p:txBody>
      </p:sp>
    </p:spTree>
    <p:extLst>
      <p:ext uri="{BB962C8B-B14F-4D97-AF65-F5344CB8AC3E}">
        <p14:creationId xmlns:p14="http://schemas.microsoft.com/office/powerpoint/2010/main" val="2660631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13</a:t>
            </a:fld>
            <a:endParaRPr lang="zh-CN" altLang="en-US" dirty="0"/>
          </a:p>
        </p:txBody>
      </p:sp>
    </p:spTree>
    <p:extLst>
      <p:ext uri="{BB962C8B-B14F-4D97-AF65-F5344CB8AC3E}">
        <p14:creationId xmlns:p14="http://schemas.microsoft.com/office/powerpoint/2010/main" val="28016550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14</a:t>
            </a:fld>
            <a:endParaRPr lang="zh-CN" altLang="en-US" dirty="0"/>
          </a:p>
        </p:txBody>
      </p:sp>
    </p:spTree>
    <p:extLst>
      <p:ext uri="{BB962C8B-B14F-4D97-AF65-F5344CB8AC3E}">
        <p14:creationId xmlns:p14="http://schemas.microsoft.com/office/powerpoint/2010/main" val="71635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15</a:t>
            </a:fld>
            <a:endParaRPr lang="zh-CN" altLang="en-US" dirty="0"/>
          </a:p>
        </p:txBody>
      </p:sp>
    </p:spTree>
    <p:extLst>
      <p:ext uri="{BB962C8B-B14F-4D97-AF65-F5344CB8AC3E}">
        <p14:creationId xmlns:p14="http://schemas.microsoft.com/office/powerpoint/2010/main" val="910320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16</a:t>
            </a:fld>
            <a:endParaRPr lang="zh-CN" altLang="en-US" dirty="0"/>
          </a:p>
        </p:txBody>
      </p:sp>
    </p:spTree>
    <p:extLst>
      <p:ext uri="{BB962C8B-B14F-4D97-AF65-F5344CB8AC3E}">
        <p14:creationId xmlns:p14="http://schemas.microsoft.com/office/powerpoint/2010/main" val="460442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17</a:t>
            </a:fld>
            <a:endParaRPr lang="zh-CN" altLang="en-US" dirty="0"/>
          </a:p>
        </p:txBody>
      </p:sp>
    </p:spTree>
    <p:extLst>
      <p:ext uri="{BB962C8B-B14F-4D97-AF65-F5344CB8AC3E}">
        <p14:creationId xmlns:p14="http://schemas.microsoft.com/office/powerpoint/2010/main" val="478914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18</a:t>
            </a:fld>
            <a:endParaRPr lang="zh-CN" altLang="en-US" dirty="0"/>
          </a:p>
        </p:txBody>
      </p:sp>
    </p:spTree>
    <p:extLst>
      <p:ext uri="{BB962C8B-B14F-4D97-AF65-F5344CB8AC3E}">
        <p14:creationId xmlns:p14="http://schemas.microsoft.com/office/powerpoint/2010/main" val="1959378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19</a:t>
            </a:fld>
            <a:endParaRPr lang="zh-CN" altLang="en-US" dirty="0"/>
          </a:p>
        </p:txBody>
      </p:sp>
    </p:spTree>
    <p:extLst>
      <p:ext uri="{BB962C8B-B14F-4D97-AF65-F5344CB8AC3E}">
        <p14:creationId xmlns:p14="http://schemas.microsoft.com/office/powerpoint/2010/main" val="9193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a:t>
            </a:fld>
            <a:endParaRPr lang="zh-CN" altLang="en-US" dirty="0"/>
          </a:p>
        </p:txBody>
      </p:sp>
    </p:spTree>
    <p:extLst>
      <p:ext uri="{BB962C8B-B14F-4D97-AF65-F5344CB8AC3E}">
        <p14:creationId xmlns:p14="http://schemas.microsoft.com/office/powerpoint/2010/main" val="19803039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20</a:t>
            </a:fld>
            <a:endParaRPr lang="zh-CN" altLang="en-US" dirty="0"/>
          </a:p>
        </p:txBody>
      </p:sp>
    </p:spTree>
    <p:extLst>
      <p:ext uri="{BB962C8B-B14F-4D97-AF65-F5344CB8AC3E}">
        <p14:creationId xmlns:p14="http://schemas.microsoft.com/office/powerpoint/2010/main" val="39154815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21</a:t>
            </a:fld>
            <a:endParaRPr lang="zh-CN" altLang="en-US" dirty="0"/>
          </a:p>
        </p:txBody>
      </p:sp>
    </p:spTree>
    <p:extLst>
      <p:ext uri="{BB962C8B-B14F-4D97-AF65-F5344CB8AC3E}">
        <p14:creationId xmlns:p14="http://schemas.microsoft.com/office/powerpoint/2010/main" val="1937090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3</a:t>
            </a:fld>
            <a:endParaRPr lang="zh-CN" altLang="en-US" dirty="0"/>
          </a:p>
        </p:txBody>
      </p:sp>
    </p:spTree>
    <p:extLst>
      <p:ext uri="{BB962C8B-B14F-4D97-AF65-F5344CB8AC3E}">
        <p14:creationId xmlns:p14="http://schemas.microsoft.com/office/powerpoint/2010/main" val="3987716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4</a:t>
            </a:fld>
            <a:endParaRPr lang="zh-CN" altLang="en-US" dirty="0"/>
          </a:p>
        </p:txBody>
      </p:sp>
    </p:spTree>
    <p:extLst>
      <p:ext uri="{BB962C8B-B14F-4D97-AF65-F5344CB8AC3E}">
        <p14:creationId xmlns:p14="http://schemas.microsoft.com/office/powerpoint/2010/main" val="355645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5</a:t>
            </a:fld>
            <a:endParaRPr lang="zh-CN" altLang="en-US" dirty="0"/>
          </a:p>
        </p:txBody>
      </p:sp>
    </p:spTree>
    <p:extLst>
      <p:ext uri="{BB962C8B-B14F-4D97-AF65-F5344CB8AC3E}">
        <p14:creationId xmlns:p14="http://schemas.microsoft.com/office/powerpoint/2010/main" val="535566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6</a:t>
            </a:fld>
            <a:endParaRPr lang="zh-CN" altLang="en-US" dirty="0"/>
          </a:p>
        </p:txBody>
      </p:sp>
    </p:spTree>
    <p:extLst>
      <p:ext uri="{BB962C8B-B14F-4D97-AF65-F5344CB8AC3E}">
        <p14:creationId xmlns:p14="http://schemas.microsoft.com/office/powerpoint/2010/main" val="2952552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7</a:t>
            </a:fld>
            <a:endParaRPr lang="zh-CN" altLang="en-US" dirty="0"/>
          </a:p>
        </p:txBody>
      </p:sp>
    </p:spTree>
    <p:extLst>
      <p:ext uri="{BB962C8B-B14F-4D97-AF65-F5344CB8AC3E}">
        <p14:creationId xmlns:p14="http://schemas.microsoft.com/office/powerpoint/2010/main" val="1711146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8</a:t>
            </a:fld>
            <a:endParaRPr lang="zh-CN" altLang="en-US" dirty="0"/>
          </a:p>
        </p:txBody>
      </p:sp>
    </p:spTree>
    <p:extLst>
      <p:ext uri="{BB962C8B-B14F-4D97-AF65-F5344CB8AC3E}">
        <p14:creationId xmlns:p14="http://schemas.microsoft.com/office/powerpoint/2010/main" val="1216230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rtlCol="0"/>
          <a:lstStyle/>
          <a:p>
            <a:pPr rtl="0"/>
            <a:fld id="{82869989-EB00-4EE7-BCB5-25BDC5BB29F8}" type="slidenum">
              <a:rPr lang="en-US" altLang="zh-CN" smtClean="0"/>
              <a:t>9</a:t>
            </a:fld>
            <a:endParaRPr lang="zh-CN" altLang="en-US" dirty="0"/>
          </a:p>
        </p:txBody>
      </p:sp>
    </p:spTree>
    <p:extLst>
      <p:ext uri="{BB962C8B-B14F-4D97-AF65-F5344CB8AC3E}">
        <p14:creationId xmlns:p14="http://schemas.microsoft.com/office/powerpoint/2010/main" val="920372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5" name="组 4"/>
          <p:cNvGrpSpPr/>
          <p:nvPr userDrawn="1"/>
        </p:nvGrpSpPr>
        <p:grpSpPr bwMode="hidden">
          <a:xfrm>
            <a:off x="-1" y="0"/>
            <a:ext cx="12192002" cy="6858000"/>
            <a:chOff x="-1" y="0"/>
            <a:chExt cx="12192002" cy="6858000"/>
          </a:xfrm>
        </p:grpSpPr>
        <p:cxnSp>
          <p:nvCxnSpPr>
            <p:cNvPr id="6" name="直接连接符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S)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S)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组 22"/>
            <p:cNvGrpSpPr/>
            <p:nvPr userDrawn="1"/>
          </p:nvGrpSpPr>
          <p:grpSpPr bwMode="hidden">
            <a:xfrm>
              <a:off x="-1" y="0"/>
              <a:ext cx="12192001" cy="6858000"/>
              <a:chOff x="-1" y="0"/>
              <a:chExt cx="12192001" cy="6858000"/>
            </a:xfrm>
          </p:grpSpPr>
          <p:cxnSp>
            <p:nvCxnSpPr>
              <p:cNvPr id="41" name="直接连接符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S)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组 45"/>
              <p:cNvGrpSpPr/>
              <p:nvPr/>
            </p:nvGrpSpPr>
            <p:grpSpPr bwMode="hidden">
              <a:xfrm>
                <a:off x="6327885" y="0"/>
                <a:ext cx="5864115" cy="5898673"/>
                <a:chOff x="6327885" y="0"/>
                <a:chExt cx="5864115" cy="5898673"/>
              </a:xfrm>
            </p:grpSpPr>
            <p:cxnSp>
              <p:nvCxnSpPr>
                <p:cNvPr id="52" name="直接连接符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S)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S)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S)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接连接符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S)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S)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组 23"/>
            <p:cNvGrpSpPr/>
            <p:nvPr userDrawn="1"/>
          </p:nvGrpSpPr>
          <p:grpSpPr bwMode="hidden">
            <a:xfrm flipH="1">
              <a:off x="0" y="0"/>
              <a:ext cx="12192001" cy="6858000"/>
              <a:chOff x="-1" y="0"/>
              <a:chExt cx="12192001" cy="6858000"/>
            </a:xfrm>
          </p:grpSpPr>
          <p:cxnSp>
            <p:nvCxnSpPr>
              <p:cNvPr id="25" name="直接连接符​​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S)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组 29"/>
              <p:cNvGrpSpPr/>
              <p:nvPr/>
            </p:nvGrpSpPr>
            <p:grpSpPr bwMode="hidden">
              <a:xfrm>
                <a:off x="6327885" y="0"/>
                <a:ext cx="5864115" cy="5898673"/>
                <a:chOff x="6327885" y="0"/>
                <a:chExt cx="5864115" cy="5898673"/>
              </a:xfrm>
            </p:grpSpPr>
            <p:cxnSp>
              <p:nvCxnSpPr>
                <p:cNvPr id="36" name="直接连接符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S)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S)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S)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直接连接符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S)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标题 1"/>
          <p:cNvSpPr>
            <a:spLocks noGrp="1"/>
          </p:cNvSpPr>
          <p:nvPr>
            <p:ph type="ctrTitle"/>
          </p:nvPr>
        </p:nvSpPr>
        <p:spPr>
          <a:xfrm>
            <a:off x="1293845" y="1859468"/>
            <a:ext cx="9604310" cy="3383280"/>
          </a:xfrm>
        </p:spPr>
        <p:txBody>
          <a:bodyPr rtlCol="0" anchor="b">
            <a:normAutofit/>
          </a:bodyPr>
          <a:lstStyle>
            <a:lvl1pPr algn="l">
              <a:lnSpc>
                <a:spcPct val="100000"/>
              </a:lnSpc>
              <a:defRPr sz="8000" cap="none" baseline="0">
                <a:solidFill>
                  <a:schemeClr val="tx1"/>
                </a:solidFill>
                <a:latin typeface="微软雅黑" panose="020B0503020204020204" pitchFamily="34" charset="-122"/>
                <a:ea typeface="微软雅黑" panose="020B0503020204020204" pitchFamily="34" charset="-122"/>
              </a:defRPr>
            </a:lvl1pPr>
          </a:lstStyle>
          <a:p>
            <a:pPr rtl="0"/>
            <a:r>
              <a:rPr lang="zh-CN" altLang="en-US" noProof="0"/>
              <a:t>单击此处编辑母版标题样式</a:t>
            </a:r>
            <a:endParaRPr lang="zh-CN" altLang="en-US" noProof="0" dirty="0"/>
          </a:p>
        </p:txBody>
      </p:sp>
      <p:sp>
        <p:nvSpPr>
          <p:cNvPr id="3" name="副标题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latin typeface="微软雅黑" panose="020B0503020204020204" pitchFamily="34" charset="-122"/>
                <a:ea typeface="微软雅黑"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单击此处编辑母版副标题样式</a:t>
            </a:r>
            <a:endParaRPr lang="zh-CN" altLang="en-US" noProof="0" dirty="0"/>
          </a:p>
        </p:txBody>
      </p:sp>
      <p:cxnSp>
        <p:nvCxnSpPr>
          <p:cNvPr id="58" name="直接连接符​​ 57"/>
          <p:cNvCxnSpPr/>
          <p:nvPr userDrawn="1"/>
        </p:nvCxnSpPr>
        <p:spPr>
          <a:xfrm>
            <a:off x="1293845" y="5061420"/>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垂直文本占位符 2"/>
          <p:cNvSpPr>
            <a:spLocks noGrp="1"/>
          </p:cNvSpPr>
          <p:nvPr>
            <p:ph type="body" orient="vert" idx="1"/>
          </p:nvPr>
        </p:nvSpPr>
        <p:spPr/>
        <p:txBody>
          <a:bodyPr vert="eaVert"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endParaRPr lang="zh-CN" altLang="en-US" noProof="0" dirty="0"/>
          </a:p>
        </p:txBody>
      </p:sp>
      <p:sp>
        <p:nvSpPr>
          <p:cNvPr id="5" name="页脚占位符 4"/>
          <p:cNvSpPr>
            <a:spLocks noGrp="1"/>
          </p:cNvSpPr>
          <p:nvPr>
            <p:ph type="ftr" sz="quarter" idx="11"/>
          </p:nvPr>
        </p:nvSpPr>
        <p:spPr/>
        <p:txBody>
          <a:bodyPr rtlCol="0"/>
          <a:lstStyle/>
          <a:p>
            <a:pPr rtl="0"/>
            <a:r>
              <a:rPr lang="zh-CN" altLang="en-US" noProof="0" dirty="0"/>
              <a:t>添加页脚</a:t>
            </a:r>
          </a:p>
        </p:txBody>
      </p:sp>
      <p:sp>
        <p:nvSpPr>
          <p:cNvPr id="4" name="日期占位符 3"/>
          <p:cNvSpPr>
            <a:spLocks noGrp="1"/>
          </p:cNvSpPr>
          <p:nvPr>
            <p:ph type="dt" sz="half" idx="10"/>
          </p:nvPr>
        </p:nvSpPr>
        <p:spPr/>
        <p:txBody>
          <a:bodyPr rtlCol="0"/>
          <a:lstStyle>
            <a:lvl1pPr>
              <a:defRPr/>
            </a:lvl1pPr>
          </a:lstStyle>
          <a:p>
            <a:fld id="{5449DBDA-CE7C-4E9D-B055-39B80B798BAE}" type="datetime2">
              <a:rPr lang="zh-CN" altLang="en-US" smtClean="0"/>
              <a:pPr/>
              <a:t>2019年9月20日</a:t>
            </a:fld>
            <a:endParaRPr lang="zh-CN" altLang="en-US" dirty="0"/>
          </a:p>
        </p:txBody>
      </p:sp>
      <p:sp>
        <p:nvSpPr>
          <p:cNvPr id="6" name="灯片编号占位符 5"/>
          <p:cNvSpPr>
            <a:spLocks noGrp="1"/>
          </p:cNvSpPr>
          <p:nvPr>
            <p:ph type="sldNum" sz="quarter" idx="12"/>
          </p:nvPr>
        </p:nvSpPr>
        <p:spPr/>
        <p:txBody>
          <a:bodyPr rtlCol="0"/>
          <a:lstStyle/>
          <a:p>
            <a:pPr rtl="0"/>
            <a:fld id="{E31375A4-56A4-47D6-9801-1991572033F7}" type="slidenum">
              <a:rPr lang="en-US" altLang="zh-CN" noProof="0" smtClean="0"/>
              <a:t>‹#›</a:t>
            </a:fld>
            <a:endParaRPr lang="zh-CN" altLang="en-US" noProof="0"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9209314" y="489856"/>
            <a:ext cx="1687286" cy="5301343"/>
          </a:xfrm>
        </p:spPr>
        <p:txBody>
          <a:bodyPr vert="eaVert" rtlCol="0"/>
          <a:lstStyle/>
          <a:p>
            <a:pPr rtl="0"/>
            <a:r>
              <a:rPr lang="zh-CN" altLang="en-US" noProof="0"/>
              <a:t>单击此处编辑母版标题样式</a:t>
            </a:r>
            <a:endParaRPr lang="zh-CN" altLang="en-US" noProof="0" dirty="0"/>
          </a:p>
        </p:txBody>
      </p:sp>
      <p:sp>
        <p:nvSpPr>
          <p:cNvPr id="3" name="垂直文本占位符 2"/>
          <p:cNvSpPr>
            <a:spLocks noGrp="1"/>
          </p:cNvSpPr>
          <p:nvPr>
            <p:ph type="body" orient="vert" idx="1"/>
          </p:nvPr>
        </p:nvSpPr>
        <p:spPr>
          <a:xfrm>
            <a:off x="1295399" y="489856"/>
            <a:ext cx="7587344" cy="5301343"/>
          </a:xfrm>
        </p:spPr>
        <p:txBody>
          <a:bodyPr vert="eaVert"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endParaRPr lang="zh-CN" altLang="en-US" noProof="0" dirty="0"/>
          </a:p>
        </p:txBody>
      </p:sp>
      <p:sp>
        <p:nvSpPr>
          <p:cNvPr id="5" name="页脚占位符 4"/>
          <p:cNvSpPr>
            <a:spLocks noGrp="1"/>
          </p:cNvSpPr>
          <p:nvPr>
            <p:ph type="ftr" sz="quarter" idx="11"/>
          </p:nvPr>
        </p:nvSpPr>
        <p:spPr/>
        <p:txBody>
          <a:bodyPr rtlCol="0"/>
          <a:lstStyle/>
          <a:p>
            <a:pPr rtl="0"/>
            <a:r>
              <a:rPr lang="zh-CN" altLang="en-US" noProof="0" dirty="0"/>
              <a:t>添加页脚</a:t>
            </a:r>
          </a:p>
        </p:txBody>
      </p:sp>
      <p:sp>
        <p:nvSpPr>
          <p:cNvPr id="4" name="日期占位符 3"/>
          <p:cNvSpPr>
            <a:spLocks noGrp="1"/>
          </p:cNvSpPr>
          <p:nvPr>
            <p:ph type="dt" sz="half" idx="10"/>
          </p:nvPr>
        </p:nvSpPr>
        <p:spPr/>
        <p:txBody>
          <a:bodyPr rtlCol="0"/>
          <a:lstStyle>
            <a:lvl1pPr>
              <a:defRPr/>
            </a:lvl1pPr>
          </a:lstStyle>
          <a:p>
            <a:fld id="{EF210B5A-AA01-419B-805F-32B7A7B038C7}" type="datetime2">
              <a:rPr lang="zh-CN" altLang="en-US" smtClean="0"/>
              <a:pPr/>
              <a:t>2019年9月20日</a:t>
            </a:fld>
            <a:endParaRPr lang="zh-CN" altLang="en-US" dirty="0"/>
          </a:p>
        </p:txBody>
      </p:sp>
      <p:sp>
        <p:nvSpPr>
          <p:cNvPr id="6" name="灯片编号占位符 5"/>
          <p:cNvSpPr>
            <a:spLocks noGrp="1"/>
          </p:cNvSpPr>
          <p:nvPr>
            <p:ph type="sldNum" sz="quarter" idx="12"/>
          </p:nvPr>
        </p:nvSpPr>
        <p:spPr/>
        <p:txBody>
          <a:bodyPr rtlCol="0"/>
          <a:lstStyle/>
          <a:p>
            <a:pPr rtl="0"/>
            <a:fld id="{E31375A4-56A4-47D6-9801-1991572033F7}" type="slidenum">
              <a:rPr lang="en-US" altLang="zh-CN" noProof="0" smtClean="0"/>
              <a:t>‹#›</a:t>
            </a:fld>
            <a:endParaRPr lang="zh-CN" altLang="en-US" noProof="0"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zh-CN" altLang="en-US" dirty="0"/>
          </a:p>
        </p:txBody>
      </p:sp>
      <p:sp>
        <p:nvSpPr>
          <p:cNvPr id="3" name="内容占位符 2"/>
          <p:cNvSpPr>
            <a:spLocks noGrp="1"/>
          </p:cNvSpPr>
          <p:nvPr>
            <p:ph idx="1"/>
          </p:nvPr>
        </p:nvSpPr>
        <p:spPr/>
        <p:txBody>
          <a:bodyPr rtlCol="0"/>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5" name="页脚占位符 4"/>
          <p:cNvSpPr>
            <a:spLocks noGrp="1"/>
          </p:cNvSpPr>
          <p:nvPr>
            <p:ph type="ftr" sz="quarter" idx="11"/>
          </p:nvPr>
        </p:nvSpPr>
        <p:spPr/>
        <p:txBody>
          <a:bodyPr rtlCol="0"/>
          <a:lstStyle/>
          <a:p>
            <a:pPr rtl="0"/>
            <a:r>
              <a:rPr lang="zh-CN" altLang="en-US" dirty="0"/>
              <a:t>添加页脚</a:t>
            </a:r>
          </a:p>
        </p:txBody>
      </p:sp>
      <p:sp>
        <p:nvSpPr>
          <p:cNvPr id="4" name="日期占位符 3"/>
          <p:cNvSpPr>
            <a:spLocks noGrp="1"/>
          </p:cNvSpPr>
          <p:nvPr>
            <p:ph type="dt" sz="half" idx="10"/>
          </p:nvPr>
        </p:nvSpPr>
        <p:spPr/>
        <p:txBody>
          <a:bodyPr rtlCol="0"/>
          <a:lstStyle>
            <a:lvl1pPr>
              <a:defRPr/>
            </a:lvl1pPr>
          </a:lstStyle>
          <a:p>
            <a:fld id="{5B21F106-0919-44CF-AC0D-F9106B3B2262}" type="datetime2">
              <a:rPr lang="zh-CN" altLang="en-US" smtClean="0"/>
              <a:pPr/>
              <a:t>2019年9月20日</a:t>
            </a:fld>
            <a:endParaRPr lang="zh-CN" altLang="en-US" dirty="0"/>
          </a:p>
        </p:txBody>
      </p:sp>
      <p:sp>
        <p:nvSpPr>
          <p:cNvPr id="6" name="灯片编号占位符 5"/>
          <p:cNvSpPr>
            <a:spLocks noGrp="1"/>
          </p:cNvSpPr>
          <p:nvPr>
            <p:ph type="sldNum" sz="quarter" idx="12"/>
          </p:nvPr>
        </p:nvSpPr>
        <p:spPr/>
        <p:txBody>
          <a:bodyPr rtlCol="0"/>
          <a:lstStyle/>
          <a:p>
            <a:pPr rtl="0"/>
            <a:fld id="{E31375A4-56A4-47D6-9801-1991572033F7}" type="slidenum">
              <a:rPr lang="en-US" altLang="zh-CN" smtClean="0"/>
              <a:t>‹#›</a:t>
            </a:fld>
            <a:endParaRPr lang="zh-CN" altLang="en-US"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组 6"/>
          <p:cNvGrpSpPr/>
          <p:nvPr userDrawn="1"/>
        </p:nvGrpSpPr>
        <p:grpSpPr bwMode="hidden">
          <a:xfrm>
            <a:off x="-1" y="0"/>
            <a:ext cx="12192002" cy="6858000"/>
            <a:chOff x="-1" y="0"/>
            <a:chExt cx="12192002" cy="6858000"/>
          </a:xfrm>
        </p:grpSpPr>
        <p:cxnSp>
          <p:nvCxnSpPr>
            <p:cNvPr id="8" name="直接连接符​​(S)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S)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S)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组 23"/>
            <p:cNvGrpSpPr/>
            <p:nvPr userDrawn="1"/>
          </p:nvGrpSpPr>
          <p:grpSpPr bwMode="hidden">
            <a:xfrm>
              <a:off x="-1" y="0"/>
              <a:ext cx="12192001" cy="6858000"/>
              <a:chOff x="-1" y="0"/>
              <a:chExt cx="12192001" cy="6858000"/>
            </a:xfrm>
          </p:grpSpPr>
          <p:cxnSp>
            <p:nvCxnSpPr>
              <p:cNvPr id="42" name="直接连接符​​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S)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S)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组 46"/>
              <p:cNvGrpSpPr/>
              <p:nvPr/>
            </p:nvGrpSpPr>
            <p:grpSpPr bwMode="hidden">
              <a:xfrm>
                <a:off x="6327885" y="0"/>
                <a:ext cx="5864115" cy="5898673"/>
                <a:chOff x="6327885" y="0"/>
                <a:chExt cx="5864115" cy="5898673"/>
              </a:xfrm>
            </p:grpSpPr>
            <p:cxnSp>
              <p:nvCxnSpPr>
                <p:cNvPr id="53" name="直接连接符​​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S)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S)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S)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S)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组 24"/>
            <p:cNvGrpSpPr/>
            <p:nvPr userDrawn="1"/>
          </p:nvGrpSpPr>
          <p:grpSpPr bwMode="hidden">
            <a:xfrm flipH="1">
              <a:off x="0" y="0"/>
              <a:ext cx="12192001" cy="6858000"/>
              <a:chOff x="-1" y="0"/>
              <a:chExt cx="12192001" cy="6858000"/>
            </a:xfrm>
          </p:grpSpPr>
          <p:cxnSp>
            <p:nvCxnSpPr>
              <p:cNvPr id="26" name="直接连接符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S)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S)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组 30"/>
              <p:cNvGrpSpPr/>
              <p:nvPr/>
            </p:nvGrpSpPr>
            <p:grpSpPr bwMode="hidden">
              <a:xfrm>
                <a:off x="6327885" y="0"/>
                <a:ext cx="5864115" cy="5898673"/>
                <a:chOff x="6327885" y="0"/>
                <a:chExt cx="5864115" cy="5898673"/>
              </a:xfrm>
            </p:grpSpPr>
            <p:cxnSp>
              <p:nvCxnSpPr>
                <p:cNvPr id="37" name="直接连接符​​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S)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S)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S)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接连接符​​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标题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latin typeface="微软雅黑" panose="020B0503020204020204" pitchFamily="34" charset="-122"/>
                <a:ea typeface="微软雅黑" panose="020B0503020204020204" pitchFamily="34" charset="-122"/>
              </a:defRPr>
            </a:lvl1pPr>
          </a:lstStyle>
          <a:p>
            <a:pPr rtl="0"/>
            <a:r>
              <a:rPr lang="zh-CN" altLang="en-US" noProof="0"/>
              <a:t>单击此处编辑母版标题样式</a:t>
            </a:r>
            <a:endParaRPr lang="zh-CN" altLang="en-US" noProof="0" dirty="0"/>
          </a:p>
        </p:txBody>
      </p:sp>
      <p:sp>
        <p:nvSpPr>
          <p:cNvPr id="3" name="文本占位符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latin typeface="微软雅黑" panose="020B0503020204020204" pitchFamily="34" charset="-122"/>
                <a:ea typeface="微软雅黑" panose="020B0503020204020204" pitchFamily="34" charset="-122"/>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zh-CN" altLang="en-US" noProof="0"/>
              <a:t>编辑母版文本样式</a:t>
            </a:r>
          </a:p>
        </p:txBody>
      </p:sp>
      <p:cxnSp>
        <p:nvCxnSpPr>
          <p:cNvPr id="58" name="直接连接符​​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zh-CN" altLang="en-US" dirty="0"/>
          </a:p>
        </p:txBody>
      </p:sp>
      <p:sp>
        <p:nvSpPr>
          <p:cNvPr id="3" name="内容占位符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4" name="内容占位符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6" name="页脚占位符 5"/>
          <p:cNvSpPr>
            <a:spLocks noGrp="1"/>
          </p:cNvSpPr>
          <p:nvPr>
            <p:ph type="ftr" sz="quarter" idx="11"/>
          </p:nvPr>
        </p:nvSpPr>
        <p:spPr/>
        <p:txBody>
          <a:bodyPr rtlCol="0"/>
          <a:lstStyle/>
          <a:p>
            <a:pPr rtl="0"/>
            <a:r>
              <a:rPr lang="zh-CN" altLang="en-US" dirty="0"/>
              <a:t>添加页脚</a:t>
            </a:r>
          </a:p>
        </p:txBody>
      </p:sp>
      <p:sp>
        <p:nvSpPr>
          <p:cNvPr id="5" name="日期占位符 4"/>
          <p:cNvSpPr>
            <a:spLocks noGrp="1"/>
          </p:cNvSpPr>
          <p:nvPr>
            <p:ph type="dt" sz="half" idx="10"/>
          </p:nvPr>
        </p:nvSpPr>
        <p:spPr/>
        <p:txBody>
          <a:bodyPr rtlCol="0"/>
          <a:lstStyle>
            <a:lvl1pPr>
              <a:defRPr/>
            </a:lvl1pPr>
          </a:lstStyle>
          <a:p>
            <a:fld id="{C45AD5DA-9C90-409A-AEC4-BF5AF7FBB0A8}" type="datetime2">
              <a:rPr lang="zh-CN" altLang="en-US" smtClean="0"/>
              <a:pPr/>
              <a:t>2019年9月20日</a:t>
            </a:fld>
            <a:endParaRPr lang="zh-CN" altLang="en-US" dirty="0"/>
          </a:p>
        </p:txBody>
      </p:sp>
      <p:sp>
        <p:nvSpPr>
          <p:cNvPr id="7" name="灯片编号占位符 6"/>
          <p:cNvSpPr>
            <a:spLocks noGrp="1"/>
          </p:cNvSpPr>
          <p:nvPr>
            <p:ph type="sldNum" sz="quarter" idx="12"/>
          </p:nvPr>
        </p:nvSpPr>
        <p:spPr/>
        <p:txBody>
          <a:bodyPr rtlCol="0"/>
          <a:lstStyle/>
          <a:p>
            <a:pPr rtl="0"/>
            <a:fld id="{E31375A4-56A4-47D6-9801-1991572033F7}" type="slidenum">
              <a:rPr lang="en-US" altLang="zh-CN" smtClean="0"/>
              <a:t>‹#›</a:t>
            </a:fld>
            <a:endParaRPr lang="zh-CN" altLang="en-US"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微软雅黑" panose="020B0503020204020204" pitchFamily="34" charset="-122"/>
                <a:ea typeface="微软雅黑" panose="020B0503020204020204" pitchFamily="34" charset="-122"/>
              </a:defRPr>
            </a:lvl1pPr>
          </a:lstStyle>
          <a:p>
            <a:pPr rtl="0"/>
            <a:r>
              <a:rPr lang="zh-CN" altLang="en-US"/>
              <a:t>单击此处编辑母版标题样式</a:t>
            </a:r>
            <a:endParaRPr lang="zh-CN" altLang="en-US" dirty="0"/>
          </a:p>
        </p:txBody>
      </p:sp>
      <p:sp>
        <p:nvSpPr>
          <p:cNvPr id="3" name="文本占位符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a:t>编辑母版文本样式</a:t>
            </a:r>
          </a:p>
        </p:txBody>
      </p:sp>
      <p:sp>
        <p:nvSpPr>
          <p:cNvPr id="4" name="内容占位符 3"/>
          <p:cNvSpPr>
            <a:spLocks noGrp="1"/>
          </p:cNvSpPr>
          <p:nvPr>
            <p:ph sz="half" idx="2"/>
          </p:nvPr>
        </p:nvSpPr>
        <p:spPr>
          <a:xfrm>
            <a:off x="1295400" y="2503713"/>
            <a:ext cx="4572000" cy="3287487"/>
          </a:xfrm>
        </p:spPr>
        <p:txBody>
          <a:bodyPr rtlCol="0">
            <a:normAutofit/>
          </a:bodyPr>
          <a:lstStyle>
            <a:lvl1pPr>
              <a:defRPr sz="2000">
                <a:latin typeface="微软雅黑" panose="020B0503020204020204" pitchFamily="34" charset="-122"/>
                <a:ea typeface="微软雅黑" panose="020B0503020204020204" pitchFamily="34" charset="-122"/>
              </a:defRPr>
            </a:lvl1pPr>
            <a:lvl2pPr>
              <a:defRPr sz="18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400">
                <a:latin typeface="微软雅黑" panose="020B0503020204020204" pitchFamily="34" charset="-122"/>
                <a:ea typeface="微软雅黑" panose="020B0503020204020204" pitchFamily="34" charset="-122"/>
              </a:defRPr>
            </a:lvl4pPr>
            <a:lvl5pPr>
              <a:defRPr sz="14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5" name="文本占位符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a:t>编辑母版文本样式</a:t>
            </a:r>
          </a:p>
        </p:txBody>
      </p:sp>
      <p:sp>
        <p:nvSpPr>
          <p:cNvPr id="6" name="内容占位符 5"/>
          <p:cNvSpPr>
            <a:spLocks noGrp="1"/>
          </p:cNvSpPr>
          <p:nvPr>
            <p:ph sz="quarter" idx="4"/>
          </p:nvPr>
        </p:nvSpPr>
        <p:spPr>
          <a:xfrm>
            <a:off x="6324600" y="2503713"/>
            <a:ext cx="4572000" cy="3287487"/>
          </a:xfrm>
        </p:spPr>
        <p:txBody>
          <a:bodyPr rtlCol="0">
            <a:normAutofit/>
          </a:bodyPr>
          <a:lstStyle>
            <a:lvl1pPr>
              <a:defRPr sz="2000">
                <a:latin typeface="微软雅黑" panose="020B0503020204020204" pitchFamily="34" charset="-122"/>
                <a:ea typeface="微软雅黑" panose="020B0503020204020204" pitchFamily="34" charset="-122"/>
              </a:defRPr>
            </a:lvl1pPr>
            <a:lvl2pPr>
              <a:defRPr sz="18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400">
                <a:latin typeface="微软雅黑" panose="020B0503020204020204" pitchFamily="34" charset="-122"/>
                <a:ea typeface="微软雅黑" panose="020B0503020204020204" pitchFamily="34" charset="-122"/>
              </a:defRPr>
            </a:lvl4pPr>
            <a:lvl5pPr>
              <a:defRPr sz="14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rtl="0"/>
            <a:r>
              <a:rPr lang="zh-CN" altLang="en-US"/>
              <a:t>编辑母版文本样式</a:t>
            </a:r>
          </a:p>
          <a:p>
            <a:pPr lvl="1" rtl="0"/>
            <a:r>
              <a:rPr lang="zh-CN" altLang="en-US"/>
              <a:t>第二级</a:t>
            </a:r>
          </a:p>
          <a:p>
            <a:pPr lvl="2" rtl="0"/>
            <a:r>
              <a:rPr lang="zh-CN" altLang="en-US"/>
              <a:t>第三级</a:t>
            </a:r>
          </a:p>
          <a:p>
            <a:pPr lvl="3" rtl="0"/>
            <a:r>
              <a:rPr lang="zh-CN" altLang="en-US"/>
              <a:t>第四级</a:t>
            </a:r>
          </a:p>
          <a:p>
            <a:pPr lvl="4" rtl="0"/>
            <a:r>
              <a:rPr lang="zh-CN" altLang="en-US"/>
              <a:t>第五级</a:t>
            </a:r>
            <a:endParaRPr lang="zh-CN" altLang="en-US" dirty="0"/>
          </a:p>
        </p:txBody>
      </p:sp>
      <p:sp>
        <p:nvSpPr>
          <p:cNvPr id="8" name="页脚占位符 7"/>
          <p:cNvSpPr>
            <a:spLocks noGrp="1"/>
          </p:cNvSpPr>
          <p:nvPr>
            <p:ph type="ftr" sz="quarter" idx="11"/>
          </p:nvPr>
        </p:nvSpPr>
        <p:spPr/>
        <p:txBody>
          <a:bodyPr rtlCol="0"/>
          <a:lstStyle>
            <a:lvl1pPr>
              <a:defRPr>
                <a:latin typeface="微软雅黑" panose="020B0503020204020204" pitchFamily="34" charset="-122"/>
                <a:ea typeface="微软雅黑" panose="020B0503020204020204" pitchFamily="34" charset="-122"/>
              </a:defRPr>
            </a:lvl1pPr>
          </a:lstStyle>
          <a:p>
            <a:r>
              <a:rPr lang="zh-CN" altLang="en-US"/>
              <a:t>添加页脚</a:t>
            </a:r>
            <a:endParaRPr lang="zh-CN" altLang="en-US" dirty="0"/>
          </a:p>
        </p:txBody>
      </p:sp>
      <p:sp>
        <p:nvSpPr>
          <p:cNvPr id="7" name="日期占位符 6"/>
          <p:cNvSpPr>
            <a:spLocks noGrp="1"/>
          </p:cNvSpPr>
          <p:nvPr>
            <p:ph type="dt" sz="half" idx="10"/>
          </p:nvPr>
        </p:nvSpPr>
        <p:spPr/>
        <p:txBody>
          <a:bodyPr rtlCol="0"/>
          <a:lstStyle>
            <a:lvl1pPr>
              <a:defRPr>
                <a:latin typeface="微软雅黑" panose="020B0503020204020204" pitchFamily="34" charset="-122"/>
                <a:ea typeface="微软雅黑" panose="020B0503020204020204" pitchFamily="34" charset="-122"/>
              </a:defRPr>
            </a:lvl1pPr>
          </a:lstStyle>
          <a:p>
            <a:fld id="{0C804EAB-EB04-4910-A5F0-0C86B02F191A}" type="datetime2">
              <a:rPr lang="zh-CN" altLang="en-US" smtClean="0"/>
              <a:pPr/>
              <a:t>2019年9月20日</a:t>
            </a:fld>
            <a:endParaRPr lang="zh-CN" altLang="en-US" dirty="0"/>
          </a:p>
        </p:txBody>
      </p:sp>
      <p:sp>
        <p:nvSpPr>
          <p:cNvPr id="9" name="灯片编号占位符 8"/>
          <p:cNvSpPr>
            <a:spLocks noGrp="1"/>
          </p:cNvSpPr>
          <p:nvPr>
            <p:ph type="sldNum" sz="quarter" idx="12"/>
          </p:nvPr>
        </p:nvSpPr>
        <p:spPr/>
        <p:txBody>
          <a:bodyPr rtlCol="0"/>
          <a:lstStyle>
            <a:lvl1pPr>
              <a:defRPr>
                <a:latin typeface="微软雅黑" panose="020B0503020204020204" pitchFamily="34" charset="-122"/>
                <a:ea typeface="微软雅黑" panose="020B0503020204020204" pitchFamily="34" charset="-122"/>
              </a:defRPr>
            </a:lvl1pPr>
          </a:lstStyle>
          <a:p>
            <a:fld id="{E31375A4-56A4-47D6-9801-1991572033F7}" type="slidenum">
              <a:rPr lang="en-US" altLang="zh-CN" smtClean="0"/>
              <a:pPr/>
              <a:t>‹#›</a:t>
            </a:fld>
            <a:endParaRPr lang="zh-CN" altLang="en-US"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4" name="页脚占位符 3"/>
          <p:cNvSpPr>
            <a:spLocks noGrp="1"/>
          </p:cNvSpPr>
          <p:nvPr>
            <p:ph type="ftr" sz="quarter" idx="11"/>
          </p:nvPr>
        </p:nvSpPr>
        <p:spPr/>
        <p:txBody>
          <a:bodyPr rtlCol="0"/>
          <a:lstStyle/>
          <a:p>
            <a:pPr rtl="0"/>
            <a:r>
              <a:rPr lang="zh-CN" altLang="en-US" noProof="0" dirty="0"/>
              <a:t>添加页脚</a:t>
            </a:r>
          </a:p>
        </p:txBody>
      </p:sp>
      <p:sp>
        <p:nvSpPr>
          <p:cNvPr id="3" name="日期占位符 2"/>
          <p:cNvSpPr>
            <a:spLocks noGrp="1"/>
          </p:cNvSpPr>
          <p:nvPr>
            <p:ph type="dt" sz="half" idx="10"/>
          </p:nvPr>
        </p:nvSpPr>
        <p:spPr/>
        <p:txBody>
          <a:bodyPr rtlCol="0"/>
          <a:lstStyle>
            <a:lvl1pPr>
              <a:defRPr/>
            </a:lvl1pPr>
          </a:lstStyle>
          <a:p>
            <a:fld id="{F188EC63-E32B-433A-83B8-71B34F175A78}" type="datetime2">
              <a:rPr lang="zh-CN" altLang="en-US" smtClean="0"/>
              <a:pPr/>
              <a:t>2019年9月20日</a:t>
            </a:fld>
            <a:endParaRPr lang="zh-CN" altLang="en-US" dirty="0"/>
          </a:p>
        </p:txBody>
      </p:sp>
      <p:sp>
        <p:nvSpPr>
          <p:cNvPr id="5" name="灯片编号占位符 4"/>
          <p:cNvSpPr>
            <a:spLocks noGrp="1"/>
          </p:cNvSpPr>
          <p:nvPr>
            <p:ph type="sldNum" sz="quarter" idx="12"/>
          </p:nvPr>
        </p:nvSpPr>
        <p:spPr/>
        <p:txBody>
          <a:bodyPr rtlCol="0"/>
          <a:lstStyle/>
          <a:p>
            <a:pPr rtl="0"/>
            <a:fld id="{E31375A4-56A4-47D6-9801-1991572033F7}" type="slidenum">
              <a:rPr lang="en-US" altLang="zh-CN" noProof="0" smtClean="0"/>
              <a:t>‹#›</a:t>
            </a:fld>
            <a:endParaRPr lang="zh-CN" altLang="en-US" noProof="0"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161" name="组 160"/>
          <p:cNvGrpSpPr/>
          <p:nvPr userDrawn="1"/>
        </p:nvGrpSpPr>
        <p:grpSpPr bwMode="hidden">
          <a:xfrm>
            <a:off x="-1" y="0"/>
            <a:ext cx="12192002" cy="6858000"/>
            <a:chOff x="-1" y="0"/>
            <a:chExt cx="12192002" cy="6858000"/>
          </a:xfrm>
        </p:grpSpPr>
        <p:cxnSp>
          <p:nvCxnSpPr>
            <p:cNvPr id="162" name="直接连接符​​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接连接符​​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接连接符​​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接连接符​​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接连接符​​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接连接符​​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接连接符​​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接连接符​​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组 177"/>
            <p:cNvGrpSpPr/>
            <p:nvPr userDrawn="1"/>
          </p:nvGrpSpPr>
          <p:grpSpPr bwMode="hidden">
            <a:xfrm>
              <a:off x="-1" y="0"/>
              <a:ext cx="12192001" cy="6858000"/>
              <a:chOff x="-1" y="0"/>
              <a:chExt cx="12192001" cy="6858000"/>
            </a:xfrm>
          </p:grpSpPr>
          <p:cxnSp>
            <p:nvCxnSpPr>
              <p:cNvPr id="196" name="直接连接符​​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接连接符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接连接符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接连接符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组 200"/>
              <p:cNvGrpSpPr/>
              <p:nvPr/>
            </p:nvGrpSpPr>
            <p:grpSpPr bwMode="hidden">
              <a:xfrm>
                <a:off x="6327885" y="0"/>
                <a:ext cx="5864115" cy="5898673"/>
                <a:chOff x="6327885" y="0"/>
                <a:chExt cx="5864115" cy="5898673"/>
              </a:xfrm>
            </p:grpSpPr>
            <p:cxnSp>
              <p:nvCxnSpPr>
                <p:cNvPr id="207" name="直接连接符​​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接连接符​​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接连接符​​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接连接符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接连接符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接连接符​​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接连接符​​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接连接符​​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组 178"/>
            <p:cNvGrpSpPr/>
            <p:nvPr userDrawn="1"/>
          </p:nvGrpSpPr>
          <p:grpSpPr bwMode="hidden">
            <a:xfrm flipH="1">
              <a:off x="0" y="0"/>
              <a:ext cx="12192001" cy="6858000"/>
              <a:chOff x="-1" y="0"/>
              <a:chExt cx="12192001" cy="6858000"/>
            </a:xfrm>
          </p:grpSpPr>
          <p:cxnSp>
            <p:nvCxnSpPr>
              <p:cNvPr id="180" name="直接连接符​​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接连接符​​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接连接符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接连接符​​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接连接符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组 184"/>
              <p:cNvGrpSpPr/>
              <p:nvPr/>
            </p:nvGrpSpPr>
            <p:grpSpPr bwMode="hidden">
              <a:xfrm>
                <a:off x="6327885" y="0"/>
                <a:ext cx="5864115" cy="5898673"/>
                <a:chOff x="6327885" y="0"/>
                <a:chExt cx="5864115" cy="5898673"/>
              </a:xfrm>
            </p:grpSpPr>
            <p:cxnSp>
              <p:nvCxnSpPr>
                <p:cNvPr id="191" name="直接连接符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接连接符​​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接连接符​​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接连接符​​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接连接符​​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接连接符​​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接连接符​​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接连接符​​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接连接符​​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页脚占位符 212"/>
          <p:cNvSpPr>
            <a:spLocks noGrp="1"/>
          </p:cNvSpPr>
          <p:nvPr>
            <p:ph type="ftr" sz="quarter" idx="11"/>
          </p:nvPr>
        </p:nvSpPr>
        <p:spPr/>
        <p:txBody>
          <a:bodyPr rtlCol="0"/>
          <a:lstStyle/>
          <a:p>
            <a:pPr rtl="0"/>
            <a:r>
              <a:rPr lang="zh-CN" altLang="en-US" dirty="0"/>
              <a:t>添加页脚</a:t>
            </a:r>
          </a:p>
        </p:txBody>
      </p:sp>
      <p:sp>
        <p:nvSpPr>
          <p:cNvPr id="212" name="日期占位符 211"/>
          <p:cNvSpPr>
            <a:spLocks noGrp="1"/>
          </p:cNvSpPr>
          <p:nvPr>
            <p:ph type="dt" sz="half" idx="10"/>
          </p:nvPr>
        </p:nvSpPr>
        <p:spPr/>
        <p:txBody>
          <a:bodyPr rtlCol="0"/>
          <a:lstStyle>
            <a:lvl1pPr>
              <a:defRPr/>
            </a:lvl1pPr>
          </a:lstStyle>
          <a:p>
            <a:fld id="{4AC140E9-DB3B-4723-837F-C99C9DC2784C}" type="datetime2">
              <a:rPr lang="zh-CN" altLang="en-US" smtClean="0"/>
              <a:pPr/>
              <a:t>2019年9月20日</a:t>
            </a:fld>
            <a:endParaRPr lang="zh-CN" altLang="en-US" dirty="0"/>
          </a:p>
        </p:txBody>
      </p:sp>
      <p:sp>
        <p:nvSpPr>
          <p:cNvPr id="214" name="幻灯片编号占位符 213"/>
          <p:cNvSpPr>
            <a:spLocks noGrp="1"/>
          </p:cNvSpPr>
          <p:nvPr>
            <p:ph type="sldNum" sz="quarter" idx="12"/>
          </p:nvPr>
        </p:nvSpPr>
        <p:spPr/>
        <p:txBody>
          <a:bodyPr rtlCol="0"/>
          <a:lstStyle/>
          <a:p>
            <a:pPr rtl="0"/>
            <a:fld id="{E31375A4-56A4-47D6-9801-1991572033F7}" type="slidenum">
              <a:rPr lang="en-US" altLang="zh-CN" smtClean="0"/>
              <a:pPr/>
              <a:t>‹#›</a:t>
            </a:fld>
            <a:endParaRPr lang="zh-CN" altLang="en-US"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带标题的内容">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组 8"/>
          <p:cNvGrpSpPr/>
          <p:nvPr userDrawn="1"/>
        </p:nvGrpSpPr>
        <p:grpSpPr bwMode="hidden">
          <a:xfrm>
            <a:off x="-1" y="0"/>
            <a:ext cx="12192002" cy="6858000"/>
            <a:chOff x="-1" y="0"/>
            <a:chExt cx="12192002" cy="6858000"/>
          </a:xfrm>
        </p:grpSpPr>
        <p:cxnSp>
          <p:nvCxnSpPr>
            <p:cNvPr id="10" name="直接连接符​​(S)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S)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组 25"/>
            <p:cNvGrpSpPr/>
            <p:nvPr userDrawn="1"/>
          </p:nvGrpSpPr>
          <p:grpSpPr bwMode="hidden">
            <a:xfrm>
              <a:off x="-1" y="0"/>
              <a:ext cx="12192001" cy="6858000"/>
              <a:chOff x="-1" y="0"/>
              <a:chExt cx="12192001" cy="6858000"/>
            </a:xfrm>
          </p:grpSpPr>
          <p:cxnSp>
            <p:nvCxnSpPr>
              <p:cNvPr id="44" name="直接连接符​​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S)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S)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S)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组 48"/>
              <p:cNvGrpSpPr/>
              <p:nvPr/>
            </p:nvGrpSpPr>
            <p:grpSpPr bwMode="hidden">
              <a:xfrm>
                <a:off x="6327885" y="0"/>
                <a:ext cx="5864115" cy="5898673"/>
                <a:chOff x="6327885" y="0"/>
                <a:chExt cx="5864115" cy="5898673"/>
              </a:xfrm>
            </p:grpSpPr>
            <p:cxnSp>
              <p:nvCxnSpPr>
                <p:cNvPr id="55" name="直接连接符​​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S)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S)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接连接符​​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S)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S)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组 26"/>
            <p:cNvGrpSpPr/>
            <p:nvPr userDrawn="1"/>
          </p:nvGrpSpPr>
          <p:grpSpPr bwMode="hidden">
            <a:xfrm flipH="1">
              <a:off x="0" y="0"/>
              <a:ext cx="12192001" cy="6858000"/>
              <a:chOff x="-1" y="0"/>
              <a:chExt cx="12192001" cy="6858000"/>
            </a:xfrm>
          </p:grpSpPr>
          <p:cxnSp>
            <p:nvCxnSpPr>
              <p:cNvPr id="28" name="直接连接符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S)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S)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S)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组 32"/>
              <p:cNvGrpSpPr/>
              <p:nvPr/>
            </p:nvGrpSpPr>
            <p:grpSpPr bwMode="hidden">
              <a:xfrm>
                <a:off x="6327885" y="0"/>
                <a:ext cx="5864115" cy="5898673"/>
                <a:chOff x="6327885" y="0"/>
                <a:chExt cx="5864115" cy="5898673"/>
              </a:xfrm>
            </p:grpSpPr>
            <p:cxnSp>
              <p:nvCxnSpPr>
                <p:cNvPr id="39" name="直接连接符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S)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S)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接连接符​​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S)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S)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矩形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微软雅黑" panose="020B0503020204020204" pitchFamily="34" charset="-122"/>
              <a:ea typeface="微软雅黑" panose="020B0503020204020204" pitchFamily="34" charset="-122"/>
            </a:endParaRPr>
          </a:p>
        </p:txBody>
      </p:sp>
      <p:sp>
        <p:nvSpPr>
          <p:cNvPr id="2" name="标题 1"/>
          <p:cNvSpPr>
            <a:spLocks noGrp="1"/>
          </p:cNvSpPr>
          <p:nvPr>
            <p:ph type="title"/>
          </p:nvPr>
        </p:nvSpPr>
        <p:spPr>
          <a:xfrm>
            <a:off x="7913152" y="571500"/>
            <a:ext cx="3657600" cy="2197100"/>
          </a:xfrm>
        </p:spPr>
        <p:txBody>
          <a:bodyPr rtlCol="0" anchor="b">
            <a:normAutofit/>
          </a:bodyPr>
          <a:lstStyle>
            <a:lvl1pPr>
              <a:defRPr sz="2600">
                <a:solidFill>
                  <a:schemeClr val="bg1"/>
                </a:solidFill>
                <a:latin typeface="微软雅黑" panose="020B0503020204020204" pitchFamily="34" charset="-122"/>
                <a:ea typeface="微软雅黑" panose="020B0503020204020204" pitchFamily="34" charset="-122"/>
              </a:defRPr>
            </a:lvl1pPr>
          </a:lstStyle>
          <a:p>
            <a:pPr rtl="0"/>
            <a:r>
              <a:rPr lang="zh-CN" altLang="en-US" noProof="0"/>
              <a:t>单击此处编辑母版标题样式</a:t>
            </a:r>
            <a:endParaRPr lang="zh-CN" altLang="en-US" noProof="0" dirty="0"/>
          </a:p>
        </p:txBody>
      </p:sp>
      <p:sp>
        <p:nvSpPr>
          <p:cNvPr id="3" name="内容占位符 2"/>
          <p:cNvSpPr>
            <a:spLocks noGrp="1"/>
          </p:cNvSpPr>
          <p:nvPr>
            <p:ph idx="1"/>
          </p:nvPr>
        </p:nvSpPr>
        <p:spPr>
          <a:xfrm>
            <a:off x="543197" y="571500"/>
            <a:ext cx="6217920" cy="5715000"/>
          </a:xfrm>
        </p:spPr>
        <p:txBody>
          <a:bodyPr rtlCol="0">
            <a:normAutofit/>
          </a:bodyPr>
          <a:lstStyle>
            <a:lvl1pPr>
              <a:defRPr sz="2000">
                <a:latin typeface="微软雅黑" panose="020B0503020204020204" pitchFamily="34" charset="-122"/>
                <a:ea typeface="微软雅黑" panose="020B0503020204020204" pitchFamily="34" charset="-122"/>
              </a:defRPr>
            </a:lvl1pPr>
            <a:lvl2pPr>
              <a:defRPr sz="18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400">
                <a:latin typeface="微软雅黑" panose="020B0503020204020204" pitchFamily="34" charset="-122"/>
                <a:ea typeface="微软雅黑" panose="020B0503020204020204" pitchFamily="34" charset="-122"/>
              </a:defRPr>
            </a:lvl4pPr>
            <a:lvl5pPr>
              <a:defRPr sz="1400">
                <a:latin typeface="微软雅黑" panose="020B0503020204020204" pitchFamily="34" charset="-122"/>
                <a:ea typeface="微软雅黑" panose="020B0503020204020204" pitchFamily="34" charset="-122"/>
              </a:defRPr>
            </a:lvl5pPr>
            <a:lvl6pPr>
              <a:defRPr sz="2000"/>
            </a:lvl6pPr>
            <a:lvl7pPr>
              <a:defRPr sz="2000"/>
            </a:lvl7pPr>
            <a:lvl8pPr>
              <a:defRPr sz="2000"/>
            </a:lvl8pPr>
            <a:lvl9pPr>
              <a:defRPr sz="20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endParaRPr lang="zh-CN" altLang="en-US" noProof="0" dirty="0"/>
          </a:p>
        </p:txBody>
      </p:sp>
      <p:sp>
        <p:nvSpPr>
          <p:cNvPr id="4" name="文本占位符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zh-CN" altLang="en-US" noProof="0"/>
              <a:t>编辑母版文本样式</a:t>
            </a:r>
          </a:p>
        </p:txBody>
      </p:sp>
      <p:cxnSp>
        <p:nvCxnSpPr>
          <p:cNvPr id="60" name="直接连接符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页脚占位符 5"/>
          <p:cNvSpPr>
            <a:spLocks noGrp="1"/>
          </p:cNvSpPr>
          <p:nvPr>
            <p:ph type="ftr" sz="quarter" idx="11"/>
          </p:nvPr>
        </p:nvSpPr>
        <p:spPr/>
        <p:txBody>
          <a:bodyPr rtlCol="0"/>
          <a:lstStyle>
            <a:lvl1pPr>
              <a:defRPr>
                <a:latin typeface="微软雅黑" panose="020B0503020204020204" pitchFamily="34" charset="-122"/>
                <a:ea typeface="微软雅黑" panose="020B0503020204020204" pitchFamily="34" charset="-122"/>
              </a:defRPr>
            </a:lvl1pPr>
          </a:lstStyle>
          <a:p>
            <a:r>
              <a:rPr lang="zh-CN" altLang="en-US" noProof="0" dirty="0"/>
              <a:t>添加页脚</a:t>
            </a:r>
          </a:p>
        </p:txBody>
      </p:sp>
      <p:sp>
        <p:nvSpPr>
          <p:cNvPr id="5" name="日期占位符 4"/>
          <p:cNvSpPr>
            <a:spLocks noGrp="1"/>
          </p:cNvSpPr>
          <p:nvPr>
            <p:ph type="dt" sz="half" idx="10"/>
          </p:nvPr>
        </p:nvSpPr>
        <p:spPr/>
        <p:txBody>
          <a:bodyPr rtlCol="0"/>
          <a:lstStyle>
            <a:lvl1pPr>
              <a:defRPr>
                <a:solidFill>
                  <a:schemeClr val="bg1"/>
                </a:solidFill>
                <a:latin typeface="微软雅黑" panose="020B0503020204020204" pitchFamily="34" charset="-122"/>
                <a:ea typeface="微软雅黑" panose="020B0503020204020204" pitchFamily="34" charset="-122"/>
              </a:defRPr>
            </a:lvl1pPr>
          </a:lstStyle>
          <a:p>
            <a:fld id="{B432DCC3-517C-49BA-ABA2-B2F6E7404DD7}" type="datetime2">
              <a:rPr lang="zh-CN" altLang="en-US" smtClean="0"/>
              <a:pPr/>
              <a:t>2019年9月20日</a:t>
            </a:fld>
            <a:endParaRPr lang="zh-CN" altLang="en-US" dirty="0"/>
          </a:p>
        </p:txBody>
      </p:sp>
      <p:sp>
        <p:nvSpPr>
          <p:cNvPr id="8" name="幻灯片编号占位符 7"/>
          <p:cNvSpPr>
            <a:spLocks noGrp="1"/>
          </p:cNvSpPr>
          <p:nvPr>
            <p:ph type="sldNum" sz="quarter" idx="12"/>
          </p:nvPr>
        </p:nvSpPr>
        <p:spPr/>
        <p:txBody>
          <a:bodyPr rtlCol="0"/>
          <a:lstStyle>
            <a:lvl1pPr>
              <a:defRPr>
                <a:solidFill>
                  <a:schemeClr val="bg1"/>
                </a:solidFill>
                <a:latin typeface="微软雅黑" panose="020B0503020204020204" pitchFamily="34" charset="-122"/>
                <a:ea typeface="微软雅黑" panose="020B0503020204020204" pitchFamily="34" charset="-122"/>
              </a:defRPr>
            </a:lvl1pPr>
          </a:lstStyle>
          <a:p>
            <a:fld id="{E31375A4-56A4-47D6-9801-1991572033F7}" type="slidenum">
              <a:rPr lang="en-US" altLang="zh-CN" noProof="0" smtClean="0"/>
              <a:pPr/>
              <a:t>‹#›</a:t>
            </a:fld>
            <a:endParaRPr lang="zh-CN" altLang="en-US" noProof="0"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带题注的图片">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组 7"/>
          <p:cNvGrpSpPr/>
          <p:nvPr/>
        </p:nvGrpSpPr>
        <p:grpSpPr bwMode="hidden">
          <a:xfrm>
            <a:off x="-1" y="0"/>
            <a:ext cx="12192002" cy="6858000"/>
            <a:chOff x="-1" y="0"/>
            <a:chExt cx="12192002" cy="6858000"/>
          </a:xfrm>
        </p:grpSpPr>
        <p:cxnSp>
          <p:nvCxnSpPr>
            <p:cNvPr id="9" name="直接连接符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S)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S)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组 24"/>
            <p:cNvGrpSpPr/>
            <p:nvPr/>
          </p:nvGrpSpPr>
          <p:grpSpPr bwMode="hidden">
            <a:xfrm>
              <a:off x="-1" y="0"/>
              <a:ext cx="12192001" cy="6858000"/>
              <a:chOff x="-1" y="0"/>
              <a:chExt cx="12192001" cy="6858000"/>
            </a:xfrm>
          </p:grpSpPr>
          <p:cxnSp>
            <p:nvCxnSpPr>
              <p:cNvPr id="43" name="直接连接符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S)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S)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S)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组 47"/>
              <p:cNvGrpSpPr/>
              <p:nvPr/>
            </p:nvGrpSpPr>
            <p:grpSpPr bwMode="hidden">
              <a:xfrm>
                <a:off x="6327885" y="0"/>
                <a:ext cx="5864115" cy="5898673"/>
                <a:chOff x="6327885" y="0"/>
                <a:chExt cx="5864115" cy="5898673"/>
              </a:xfrm>
            </p:grpSpPr>
            <p:cxnSp>
              <p:nvCxnSpPr>
                <p:cNvPr id="54" name="直接连接符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S)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S)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S)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接连接符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S)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组 25"/>
            <p:cNvGrpSpPr/>
            <p:nvPr/>
          </p:nvGrpSpPr>
          <p:grpSpPr bwMode="hidden">
            <a:xfrm flipH="1">
              <a:off x="0" y="0"/>
              <a:ext cx="12192001" cy="6858000"/>
              <a:chOff x="-1" y="0"/>
              <a:chExt cx="12192001" cy="6858000"/>
            </a:xfrm>
          </p:grpSpPr>
          <p:cxnSp>
            <p:nvCxnSpPr>
              <p:cNvPr id="27" name="直接连接符​​(S)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S)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S)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S)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组 31"/>
              <p:cNvGrpSpPr/>
              <p:nvPr/>
            </p:nvGrpSpPr>
            <p:grpSpPr bwMode="hidden">
              <a:xfrm>
                <a:off x="6327885" y="0"/>
                <a:ext cx="5864115" cy="5898673"/>
                <a:chOff x="6327885" y="0"/>
                <a:chExt cx="5864115" cy="5898673"/>
              </a:xfrm>
            </p:grpSpPr>
            <p:cxnSp>
              <p:nvCxnSpPr>
                <p:cNvPr id="38" name="直接连接符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S)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S)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S)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接连接符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S)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矩形​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微软雅黑" panose="020B0503020204020204" pitchFamily="34" charset="-122"/>
              <a:ea typeface="微软雅黑" panose="020B0503020204020204" pitchFamily="34" charset="-122"/>
            </a:endParaRPr>
          </a:p>
        </p:txBody>
      </p:sp>
      <p:cxnSp>
        <p:nvCxnSpPr>
          <p:cNvPr id="59" name="直接连接符​​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7909560" y="576072"/>
            <a:ext cx="3657600" cy="2194560"/>
          </a:xfrm>
        </p:spPr>
        <p:txBody>
          <a:bodyPr rtlCol="0" anchor="b">
            <a:normAutofit/>
          </a:bodyPr>
          <a:lstStyle>
            <a:lvl1pPr>
              <a:defRPr sz="2600">
                <a:solidFill>
                  <a:schemeClr val="bg1"/>
                </a:solidFill>
                <a:latin typeface="微软雅黑" panose="020B0503020204020204" pitchFamily="34" charset="-122"/>
                <a:ea typeface="微软雅黑" panose="020B0503020204020204" pitchFamily="34" charset="-122"/>
              </a:defRPr>
            </a:lvl1pPr>
          </a:lstStyle>
          <a:p>
            <a:pPr rtl="0"/>
            <a:r>
              <a:rPr lang="zh-CN" altLang="en-US" noProof="0"/>
              <a:t>单击此处编辑母版标题样式</a:t>
            </a:r>
            <a:endParaRPr lang="zh-CN" altLang="en-US" noProof="0" dirty="0"/>
          </a:p>
        </p:txBody>
      </p:sp>
      <p:sp>
        <p:nvSpPr>
          <p:cNvPr id="3" name="图片占位符 2" descr="为添加图像预留的空占位符。单击占位符，选择要添加的图像。"/>
          <p:cNvSpPr>
            <a:spLocks noGrp="1"/>
          </p:cNvSpPr>
          <p:nvPr>
            <p:ph type="pic" idx="1"/>
          </p:nvPr>
        </p:nvSpPr>
        <p:spPr>
          <a:xfrm>
            <a:off x="4412" y="-159"/>
            <a:ext cx="7315200" cy="6858000"/>
          </a:xfrm>
        </p:spPr>
        <p:txBody>
          <a:bodyPr tIns="457200" rtlCol="0">
            <a:normAutofit/>
          </a:bodyPr>
          <a:lstStyle>
            <a:lvl1pPr marL="0" indent="0" algn="ctr">
              <a:buNone/>
              <a:defRPr sz="2000">
                <a:latin typeface="微软雅黑" panose="020B0503020204020204" pitchFamily="34" charset="-122"/>
                <a:ea typeface="微软雅黑"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单击图标添加图片</a:t>
            </a:r>
            <a:endParaRPr lang="zh-CN" altLang="en-US" noProof="0" dirty="0"/>
          </a:p>
        </p:txBody>
      </p:sp>
      <p:sp>
        <p:nvSpPr>
          <p:cNvPr id="4" name="文本占位符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zh-CN" altLang="en-US" noProof="0"/>
              <a:t>编辑母版文本样式</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组 95"/>
          <p:cNvGrpSpPr/>
          <p:nvPr userDrawn="1"/>
        </p:nvGrpSpPr>
        <p:grpSpPr bwMode="hidden">
          <a:xfrm>
            <a:off x="-1" y="-195943"/>
            <a:ext cx="12192002" cy="6858000"/>
            <a:chOff x="-1" y="0"/>
            <a:chExt cx="12192002" cy="6858000"/>
          </a:xfrm>
        </p:grpSpPr>
        <p:cxnSp>
          <p:nvCxnSpPr>
            <p:cNvPr id="97" name="直接连接符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直接连接符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组 112"/>
            <p:cNvGrpSpPr/>
            <p:nvPr userDrawn="1"/>
          </p:nvGrpSpPr>
          <p:grpSpPr bwMode="hidden">
            <a:xfrm>
              <a:off x="-1" y="0"/>
              <a:ext cx="12192001" cy="6858000"/>
              <a:chOff x="-1" y="0"/>
              <a:chExt cx="12192001" cy="6858000"/>
            </a:xfrm>
          </p:grpSpPr>
          <p:cxnSp>
            <p:nvCxnSpPr>
              <p:cNvPr id="131" name="直接连接符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直接连接符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组 135"/>
              <p:cNvGrpSpPr/>
              <p:nvPr/>
            </p:nvGrpSpPr>
            <p:grpSpPr bwMode="hidden">
              <a:xfrm>
                <a:off x="6327885" y="0"/>
                <a:ext cx="5864115" cy="5898673"/>
                <a:chOff x="6327885" y="0"/>
                <a:chExt cx="5864115" cy="5898673"/>
              </a:xfrm>
            </p:grpSpPr>
            <p:cxnSp>
              <p:nvCxnSpPr>
                <p:cNvPr id="142" name="直接连接符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直接连接符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直接连接符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直接连接符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直接连接符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组 113"/>
            <p:cNvGrpSpPr/>
            <p:nvPr userDrawn="1"/>
          </p:nvGrpSpPr>
          <p:grpSpPr bwMode="hidden">
            <a:xfrm flipH="1">
              <a:off x="0" y="0"/>
              <a:ext cx="12192001" cy="6858000"/>
              <a:chOff x="-1" y="0"/>
              <a:chExt cx="12192001" cy="6858000"/>
            </a:xfrm>
          </p:grpSpPr>
          <p:cxnSp>
            <p:nvCxnSpPr>
              <p:cNvPr id="115" name="直接连接符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组 119"/>
              <p:cNvGrpSpPr/>
              <p:nvPr/>
            </p:nvGrpSpPr>
            <p:grpSpPr bwMode="hidden">
              <a:xfrm>
                <a:off x="6327885" y="0"/>
                <a:ext cx="5864115" cy="5898673"/>
                <a:chOff x="6327885" y="0"/>
                <a:chExt cx="5864115" cy="5898673"/>
              </a:xfrm>
            </p:grpSpPr>
            <p:cxnSp>
              <p:nvCxnSpPr>
                <p:cNvPr id="126" name="直接连接符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直接连接符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直接连接符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标题占位符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zh-CN" altLang="en-US" noProof="0" dirty="0"/>
              <a:t>单击此处编辑母版标题样式</a:t>
            </a:r>
          </a:p>
        </p:txBody>
      </p:sp>
      <p:sp>
        <p:nvSpPr>
          <p:cNvPr id="3" name="文本占位符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zh-CN" altLang="en-US" noProof="0" dirty="0"/>
              <a:t>单击此处编辑母版文本样式</a:t>
            </a:r>
          </a:p>
          <a:p>
            <a:pPr lvl="1" rtl="0"/>
            <a:r>
              <a:rPr lang="zh-CN" altLang="en-US" noProof="0" dirty="0"/>
              <a:t>第二级</a:t>
            </a:r>
          </a:p>
          <a:p>
            <a:pPr lvl="2" rtl="0"/>
            <a:r>
              <a:rPr lang="zh-CN" altLang="en-US" noProof="0" dirty="0"/>
              <a:t>第三级</a:t>
            </a:r>
          </a:p>
          <a:p>
            <a:pPr lvl="3" rtl="0"/>
            <a:r>
              <a:rPr lang="zh-CN" altLang="en-US" noProof="0" dirty="0"/>
              <a:t>第四级</a:t>
            </a:r>
          </a:p>
          <a:p>
            <a:pPr lvl="4" rtl="0"/>
            <a:r>
              <a:rPr lang="zh-CN" altLang="en-US" noProof="0" dirty="0"/>
              <a:t>第五级</a:t>
            </a:r>
          </a:p>
        </p:txBody>
      </p:sp>
      <p:cxnSp>
        <p:nvCxnSpPr>
          <p:cNvPr id="148" name="直接连接符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页脚占位符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latin typeface="微软雅黑" panose="020B0503020204020204" pitchFamily="34" charset="-122"/>
                <a:ea typeface="微软雅黑" panose="020B0503020204020204" pitchFamily="34" charset="-122"/>
              </a:defRPr>
            </a:lvl1pPr>
          </a:lstStyle>
          <a:p>
            <a:r>
              <a:rPr lang="zh-CN" altLang="en-US" noProof="0" dirty="0"/>
              <a:t>添加页脚</a:t>
            </a:r>
          </a:p>
        </p:txBody>
      </p:sp>
      <p:sp>
        <p:nvSpPr>
          <p:cNvPr id="4" name="日期占位符 3"/>
          <p:cNvSpPr>
            <a:spLocks noGrp="1"/>
          </p:cNvSpPr>
          <p:nvPr>
            <p:ph type="dt" sz="half" idx="2"/>
          </p:nvPr>
        </p:nvSpPr>
        <p:spPr>
          <a:xfrm>
            <a:off x="8992717" y="6289679"/>
            <a:ext cx="1267271"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微软雅黑" panose="020B0503020204020204" pitchFamily="34" charset="-122"/>
                <a:ea typeface="微软雅黑" panose="020B0503020204020204" pitchFamily="34" charset="-122"/>
              </a:defRPr>
            </a:lvl1pPr>
          </a:lstStyle>
          <a:p>
            <a:fld id="{842AB2F4-CB8F-4035-AA58-04A5ACD03934}" type="datetime2">
              <a:rPr lang="zh-CN" altLang="en-US" smtClean="0"/>
              <a:pPr/>
              <a:t>2019年9月20日</a:t>
            </a:fld>
            <a:endParaRPr lang="zh-CN" altLang="en-US" dirty="0"/>
          </a:p>
        </p:txBody>
      </p:sp>
      <p:sp>
        <p:nvSpPr>
          <p:cNvPr id="6" name="灯片编号占位符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微软雅黑" panose="020B0503020204020204" pitchFamily="34" charset="-122"/>
                <a:ea typeface="微软雅黑" panose="020B0503020204020204" pitchFamily="34" charset="-122"/>
              </a:defRPr>
            </a:lvl1pPr>
          </a:lstStyle>
          <a:p>
            <a:fld id="{E31375A4-56A4-47D6-9801-1991572033F7}" type="slidenum">
              <a:rPr lang="en-US" altLang="zh-CN" noProof="0" smtClean="0"/>
              <a:pPr/>
              <a:t>‹#›</a:t>
            </a:fld>
            <a:endParaRPr lang="zh-CN" altLang="en-US" noProof="0"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93845" y="1380838"/>
            <a:ext cx="9604310" cy="3383280"/>
          </a:xfrm>
        </p:spPr>
        <p:txBody>
          <a:bodyPr rtlCol="0">
            <a:noAutofit/>
          </a:bodyPr>
          <a:lstStyle/>
          <a:p>
            <a:pPr algn="ctr"/>
            <a:r>
              <a:rPr lang="zh-TW" altLang="en-US" sz="3600" dirty="0">
                <a:latin typeface="標楷體" panose="03000509000000000000" pitchFamily="65" charset="-120"/>
                <a:ea typeface="標楷體" panose="03000509000000000000" pitchFamily="65" charset="-120"/>
                <a:sym typeface="Arial" panose="020B0604020202020204" pitchFamily="34" charset="0"/>
              </a:rPr>
              <a:t>對人行橫道警告系統的評估：對行人和車輛行為的影響</a:t>
            </a:r>
            <a:br>
              <a:rPr lang="en-US" altLang="zh-TW" sz="2000" dirty="0">
                <a:latin typeface="Arial" panose="020B0604020202020204" pitchFamily="34" charset="0"/>
                <a:sym typeface="Arial" panose="020B0604020202020204" pitchFamily="34" charset="0"/>
              </a:rPr>
            </a:br>
            <a:r>
              <a:rPr lang="en-US" altLang="zh-CN" sz="2800" b="0" dirty="0">
                <a:latin typeface="Times New Roman" panose="02020603050405020304" pitchFamily="18" charset="0"/>
                <a:cs typeface="Times New Roman" panose="02020603050405020304" pitchFamily="18" charset="0"/>
              </a:rPr>
              <a:t>An evaluation of crosswalk warning systems: effects on pedestrian and vehicle </a:t>
            </a:r>
            <a:r>
              <a:rPr lang="en-US" altLang="zh-CN" sz="2800" b="0" dirty="0" err="1">
                <a:latin typeface="Times New Roman" panose="02020603050405020304" pitchFamily="18" charset="0"/>
                <a:cs typeface="Times New Roman" panose="02020603050405020304" pitchFamily="18" charset="0"/>
              </a:rPr>
              <a:t>behaviour</a:t>
            </a:r>
            <a:br>
              <a:rPr lang="en-US" altLang="zh-CN" sz="4400" b="0" dirty="0">
                <a:latin typeface="Times New Roman" panose="02020603050405020304" pitchFamily="18" charset="0"/>
                <a:cs typeface="Times New Roman" panose="02020603050405020304" pitchFamily="18" charset="0"/>
              </a:rPr>
            </a:br>
            <a:endParaRPr lang="zh-CN" altLang="en-US" sz="1600"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副标题 2"/>
          <p:cNvSpPr>
            <a:spLocks noGrp="1"/>
          </p:cNvSpPr>
          <p:nvPr>
            <p:ph type="subTitle" idx="1"/>
          </p:nvPr>
        </p:nvSpPr>
        <p:spPr>
          <a:xfrm>
            <a:off x="1293845" y="5250680"/>
            <a:ext cx="9604310" cy="1107346"/>
          </a:xfrm>
        </p:spPr>
        <p:txBody>
          <a:bodyPr rtlCol="0">
            <a:noAutofit/>
          </a:bodyPr>
          <a:lstStyle/>
          <a:p>
            <a:pPr algn="ctr"/>
            <a:r>
              <a:rPr lang="en-US" altLang="zh-CN" sz="1600" dirty="0">
                <a:solidFill>
                  <a:schemeClr val="tx1"/>
                </a:solidFill>
                <a:latin typeface="Times New Roman" panose="02020603050405020304" pitchFamily="18" charset="0"/>
                <a:cs typeface="Times New Roman" panose="02020603050405020304" pitchFamily="18" charset="0"/>
              </a:rPr>
              <a:t>Volume 5, Issue 4, December 2002, Pages 275-292</a:t>
            </a:r>
          </a:p>
          <a:p>
            <a:pPr algn="ctr"/>
            <a:r>
              <a:rPr lang="en-US" altLang="zh-CN" sz="1600" dirty="0" err="1">
                <a:solidFill>
                  <a:schemeClr val="tx1"/>
                </a:solidFill>
                <a:latin typeface="Times New Roman" panose="02020603050405020304" pitchFamily="18" charset="0"/>
                <a:cs typeface="Times New Roman" panose="02020603050405020304" pitchFamily="18" charset="0"/>
              </a:rPr>
              <a:t>A.Shalom</a:t>
            </a:r>
            <a:r>
              <a:rPr lang="en-US" altLang="zh-CN" sz="1600" dirty="0">
                <a:solidFill>
                  <a:schemeClr val="tx1"/>
                </a:solidFill>
                <a:latin typeface="Times New Roman" panose="02020603050405020304" pitchFamily="18" charset="0"/>
                <a:cs typeface="Times New Roman" panose="02020603050405020304" pitchFamily="18" charset="0"/>
              </a:rPr>
              <a:t> </a:t>
            </a:r>
            <a:r>
              <a:rPr lang="en-US" altLang="zh-CN" sz="1600" dirty="0" err="1">
                <a:solidFill>
                  <a:schemeClr val="tx1"/>
                </a:solidFill>
                <a:latin typeface="Times New Roman" panose="02020603050405020304" pitchFamily="18" charset="0"/>
                <a:cs typeface="Times New Roman" panose="02020603050405020304" pitchFamily="18" charset="0"/>
              </a:rPr>
              <a:t>Hakkert</a:t>
            </a:r>
            <a:r>
              <a:rPr lang="en-US" altLang="zh-CN" sz="1600" dirty="0">
                <a:solidFill>
                  <a:schemeClr val="tx1"/>
                </a:solidFill>
                <a:latin typeface="Times New Roman" panose="02020603050405020304" pitchFamily="18" charset="0"/>
                <a:cs typeface="Times New Roman" panose="02020603050405020304" pitchFamily="18" charset="0"/>
              </a:rPr>
              <a:t>,</a:t>
            </a:r>
            <a:r>
              <a:rPr lang="zh-CN" altLang="en-US" sz="1600" dirty="0">
                <a:solidFill>
                  <a:schemeClr val="tx1"/>
                </a:solidFill>
                <a:latin typeface="Times New Roman" panose="02020603050405020304" pitchFamily="18" charset="0"/>
                <a:cs typeface="Times New Roman" panose="02020603050405020304" pitchFamily="18" charset="0"/>
              </a:rPr>
              <a:t> </a:t>
            </a:r>
            <a:r>
              <a:rPr lang="en-US" altLang="zh-CN" sz="1600" dirty="0" err="1">
                <a:solidFill>
                  <a:schemeClr val="tx1"/>
                </a:solidFill>
                <a:latin typeface="Times New Roman" panose="02020603050405020304" pitchFamily="18" charset="0"/>
                <a:cs typeface="Times New Roman" panose="02020603050405020304" pitchFamily="18" charset="0"/>
              </a:rPr>
              <a:t>VictoriaGitelman</a:t>
            </a:r>
            <a:r>
              <a:rPr lang="en-US" altLang="zh-CN" sz="1600" dirty="0">
                <a:solidFill>
                  <a:schemeClr val="tx1"/>
                </a:solidFill>
                <a:latin typeface="Times New Roman" panose="02020603050405020304" pitchFamily="18" charset="0"/>
                <a:cs typeface="Times New Roman" panose="02020603050405020304" pitchFamily="18" charset="0"/>
              </a:rPr>
              <a:t>, </a:t>
            </a:r>
            <a:r>
              <a:rPr lang="en-US" altLang="zh-CN" sz="1600" dirty="0" err="1">
                <a:solidFill>
                  <a:schemeClr val="tx1"/>
                </a:solidFill>
                <a:latin typeface="Times New Roman" panose="02020603050405020304" pitchFamily="18" charset="0"/>
                <a:cs typeface="Times New Roman" panose="02020603050405020304" pitchFamily="18" charset="0"/>
              </a:rPr>
              <a:t>EliahBen-Shabat</a:t>
            </a:r>
            <a:endParaRPr lang="en-US" altLang="zh-CN" sz="1600" dirty="0">
              <a:solidFill>
                <a:schemeClr val="tx1"/>
              </a:solidFill>
              <a:latin typeface="Times New Roman" panose="02020603050405020304" pitchFamily="18" charset="0"/>
              <a:cs typeface="Times New Roman" panose="02020603050405020304" pitchFamily="18" charset="0"/>
            </a:endParaRPr>
          </a:p>
          <a:p>
            <a:pPr algn="ctr"/>
            <a:r>
              <a:rPr lang="en-US" altLang="zh-CN" sz="1600" dirty="0">
                <a:solidFill>
                  <a:schemeClr val="tx1"/>
                </a:solidFill>
                <a:latin typeface="Times New Roman" panose="02020603050405020304" pitchFamily="18" charset="0"/>
                <a:cs typeface="Times New Roman" panose="02020603050405020304" pitchFamily="18" charset="0"/>
              </a:rPr>
              <a:t>Transportation Research Part F: Traffic Psychology and </a:t>
            </a:r>
            <a:r>
              <a:rPr lang="en-US" altLang="zh-CN" sz="1600" dirty="0" err="1">
                <a:solidFill>
                  <a:schemeClr val="tx1"/>
                </a:solidFill>
                <a:latin typeface="Times New Roman" panose="02020603050405020304" pitchFamily="18" charset="0"/>
                <a:cs typeface="Times New Roman" panose="02020603050405020304" pitchFamily="18" charset="0"/>
              </a:rPr>
              <a:t>Behaviour</a:t>
            </a:r>
            <a:endParaRPr lang="en-US" altLang="zh-CN" sz="1600" dirty="0">
              <a:solidFill>
                <a:schemeClr val="tx1"/>
              </a:solidFill>
              <a:latin typeface="Times New Roman" panose="02020603050405020304" pitchFamily="18" charset="0"/>
              <a:cs typeface="Times New Roman" panose="02020603050405020304" pitchFamily="18" charset="0"/>
            </a:endParaRPr>
          </a:p>
          <a:p>
            <a:pPr algn="ctr"/>
            <a:r>
              <a:rPr lang="en-US" altLang="zh-CN" sz="1600" dirty="0">
                <a:solidFill>
                  <a:schemeClr val="tx1"/>
                </a:solidFill>
                <a:latin typeface="Times New Roman" panose="02020603050405020304" pitchFamily="18" charset="0"/>
                <a:cs typeface="Times New Roman" panose="02020603050405020304" pitchFamily="18" charset="0"/>
              </a:rPr>
              <a:t>Transportation Research Institute, Technion—Institute of  Technology, Technion City, Haifa 32000, Israel</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Method—</a:t>
            </a:r>
            <a:r>
              <a:rPr lang="en-US" altLang="zh-CN" dirty="0">
                <a:latin typeface="Times New Roman" panose="02020603050405020304" pitchFamily="18" charset="0"/>
                <a:cs typeface="Times New Roman" panose="02020603050405020304" pitchFamily="18" charset="0"/>
              </a:rPr>
              <a:t>Analysis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r>
              <a:rPr lang="zh-TW" altLang="en-US" sz="1800" dirty="0">
                <a:latin typeface="標楷體" panose="03000509000000000000" pitchFamily="65" charset="-120"/>
                <a:ea typeface="標楷體" panose="03000509000000000000" pitchFamily="65" charset="-120"/>
                <a:sym typeface="Arial" panose="020B0604020202020204" pitchFamily="34" charset="0"/>
              </a:rPr>
              <a:t>在類似交通條件下</a:t>
            </a:r>
            <a:r>
              <a:rPr lang="zh-CN" altLang="en-US" sz="1800" dirty="0">
                <a:latin typeface="標楷體" panose="03000509000000000000" pitchFamily="65" charset="-120"/>
                <a:ea typeface="標楷體" panose="03000509000000000000" pitchFamily="65" charset="-120"/>
                <a:sym typeface="Arial" panose="020B0604020202020204" pitchFamily="34" charset="0"/>
              </a:rPr>
              <a:t>對</a:t>
            </a:r>
            <a:r>
              <a:rPr lang="zh-TW" altLang="en-US" sz="1800" dirty="0">
                <a:latin typeface="標楷體" panose="03000509000000000000" pitchFamily="65" charset="-120"/>
                <a:ea typeface="標楷體" panose="03000509000000000000" pitchFamily="65" charset="-120"/>
                <a:sym typeface="Arial" panose="020B0604020202020204" pitchFamily="34" charset="0"/>
              </a:rPr>
              <a:t>站點速度數據進行比較，在特定車道中觀察到的速度根據在研究輪次中觀察到的每小時交通量的類別進行分組。 在每種情況下（對於站點車道，汽車</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公共汽車，</a:t>
            </a:r>
            <a:r>
              <a:rPr lang="zh-CN" altLang="en-US" sz="1800" dirty="0">
                <a:latin typeface="標楷體" panose="03000509000000000000" pitchFamily="65" charset="-120"/>
                <a:ea typeface="標楷體" panose="03000509000000000000" pitchFamily="65" charset="-120"/>
                <a:sym typeface="Arial" panose="020B0604020202020204" pitchFamily="34" charset="0"/>
              </a:rPr>
              <a:t>遠離</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靠近人行橫道速度），根據可用的統計數據，安排了</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1-4</a:t>
            </a:r>
            <a:r>
              <a:rPr lang="zh-TW" altLang="en-US" sz="1800" dirty="0">
                <a:latin typeface="標楷體" panose="03000509000000000000" pitchFamily="65" charset="-120"/>
                <a:ea typeface="標楷體" panose="03000509000000000000" pitchFamily="65" charset="-120"/>
                <a:sym typeface="Arial" panose="020B0604020202020204" pitchFamily="34" charset="0"/>
              </a:rPr>
              <a:t>類交通</a:t>
            </a:r>
            <a:r>
              <a:rPr lang="zh-CN" altLang="en-US" sz="1800" dirty="0">
                <a:latin typeface="標楷體" panose="03000509000000000000" pitchFamily="65" charset="-120"/>
                <a:ea typeface="標楷體" panose="03000509000000000000" pitchFamily="65" charset="-120"/>
                <a:sym typeface="Arial" panose="020B0604020202020204" pitchFamily="34" charset="0"/>
              </a:rPr>
              <a:t>數</a:t>
            </a:r>
            <a:r>
              <a:rPr lang="zh-TW" altLang="en-US" sz="1800" dirty="0">
                <a:latin typeface="標楷體" panose="03000509000000000000" pitchFamily="65" charset="-120"/>
                <a:ea typeface="標楷體" panose="03000509000000000000" pitchFamily="65" charset="-120"/>
                <a:sym typeface="Arial" panose="020B0604020202020204" pitchFamily="34" charset="0"/>
              </a:rPr>
              <a:t>量和相同數量的速度樣本。在每個</a:t>
            </a:r>
            <a:r>
              <a:rPr lang="zh-CN" altLang="en-US" sz="1800" dirty="0">
                <a:latin typeface="標楷體" panose="03000509000000000000" pitchFamily="65" charset="-120"/>
                <a:ea typeface="標楷體" panose="03000509000000000000" pitchFamily="65" charset="-120"/>
                <a:sym typeface="Arial" panose="020B0604020202020204" pitchFamily="34" charset="0"/>
              </a:rPr>
              <a:t>交通數量</a:t>
            </a:r>
            <a:r>
              <a:rPr lang="zh-TW" altLang="en-US" sz="1800" dirty="0">
                <a:latin typeface="標楷體" panose="03000509000000000000" pitchFamily="65" charset="-120"/>
                <a:ea typeface="標楷體" panose="03000509000000000000" pitchFamily="65" charset="-120"/>
                <a:sym typeface="Arial" panose="020B0604020202020204" pitchFamily="34" charset="0"/>
              </a:rPr>
              <a:t>類別中，</a:t>
            </a:r>
            <a:r>
              <a:rPr lang="zh-CN" altLang="en-US" sz="1800" dirty="0">
                <a:latin typeface="標楷體" panose="03000509000000000000" pitchFamily="65" charset="-120"/>
                <a:ea typeface="標楷體" panose="03000509000000000000" pitchFamily="65" charset="-120"/>
                <a:sym typeface="Arial" panose="020B0604020202020204" pitchFamily="34" charset="0"/>
              </a:rPr>
              <a:t>比較</a:t>
            </a:r>
            <a:r>
              <a:rPr lang="zh-TW" altLang="en-US" sz="1800" dirty="0">
                <a:latin typeface="標楷體" panose="03000509000000000000" pitchFamily="65" charset="-120"/>
                <a:ea typeface="標楷體" panose="03000509000000000000" pitchFamily="65" charset="-120"/>
                <a:sym typeface="Arial" panose="020B0604020202020204" pitchFamily="34" charset="0"/>
              </a:rPr>
              <a:t>第</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2,3</a:t>
            </a:r>
            <a:r>
              <a:rPr lang="zh-TW" altLang="en-US" sz="1800" dirty="0">
                <a:latin typeface="標楷體" panose="03000509000000000000" pitchFamily="65" charset="-120"/>
                <a:ea typeface="標楷體" panose="03000509000000000000" pitchFamily="65" charset="-120"/>
                <a:sym typeface="Arial" panose="020B0604020202020204" pitchFamily="34" charset="0"/>
              </a:rPr>
              <a:t>輪和第</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a:t>
            </a:r>
            <a:r>
              <a:rPr lang="zh-TW" altLang="en-US" sz="1800" dirty="0">
                <a:latin typeface="標楷體" panose="03000509000000000000" pitchFamily="65" charset="-120"/>
                <a:ea typeface="標楷體" panose="03000509000000000000" pitchFamily="65" charset="-120"/>
                <a:sym typeface="Arial" panose="020B0604020202020204" pitchFamily="34" charset="0"/>
              </a:rPr>
              <a:t>輪之間</a:t>
            </a:r>
            <a:r>
              <a:rPr lang="zh-CN" altLang="en-US" sz="1800" dirty="0">
                <a:latin typeface="標楷體" panose="03000509000000000000" pitchFamily="65" charset="-120"/>
                <a:ea typeface="標楷體" panose="03000509000000000000" pitchFamily="65" charset="-120"/>
                <a:sym typeface="Arial" panose="020B0604020202020204" pitchFamily="34" charset="0"/>
              </a:rPr>
              <a:t>的</a:t>
            </a:r>
            <a:r>
              <a:rPr lang="zh-TW" altLang="en-US" sz="1800" dirty="0">
                <a:latin typeface="標楷體" panose="03000509000000000000" pitchFamily="65" charset="-120"/>
                <a:ea typeface="標楷體" panose="03000509000000000000" pitchFamily="65" charset="-120"/>
                <a:sym typeface="Arial" panose="020B0604020202020204" pitchFamily="34" charset="0"/>
              </a:rPr>
              <a:t>平均速度。</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r>
              <a:rPr lang="zh-TW" altLang="en-US" sz="1800" dirty="0">
                <a:latin typeface="標楷體" panose="03000509000000000000" pitchFamily="65" charset="-120"/>
                <a:ea typeface="標楷體" panose="03000509000000000000" pitchFamily="65" charset="-120"/>
                <a:sym typeface="Arial" panose="020B0604020202020204" pitchFamily="34" charset="0"/>
              </a:rPr>
              <a:t>對於一個</a:t>
            </a:r>
            <a:r>
              <a:rPr lang="zh-CN" altLang="en-US" sz="1800" dirty="0">
                <a:latin typeface="標楷體" panose="03000509000000000000" pitchFamily="65" charset="-120"/>
                <a:ea typeface="標楷體" panose="03000509000000000000" pitchFamily="65" charset="-120"/>
                <a:sym typeface="Arial" panose="020B0604020202020204" pitchFamily="34" charset="0"/>
              </a:rPr>
              <a:t>測試站點</a:t>
            </a:r>
            <a:r>
              <a:rPr lang="zh-TW" altLang="en-US" sz="1800" dirty="0">
                <a:latin typeface="標楷體" panose="03000509000000000000" pitchFamily="65" charset="-120"/>
                <a:ea typeface="標楷體" panose="03000509000000000000" pitchFamily="65" charset="-120"/>
                <a:sym typeface="Arial" panose="020B0604020202020204" pitchFamily="34" charset="0"/>
              </a:rPr>
              <a:t>，衝突數據和</a:t>
            </a:r>
            <a:r>
              <a:rPr lang="zh-CN" altLang="en-US" sz="1800" dirty="0">
                <a:latin typeface="標楷體" panose="03000509000000000000" pitchFamily="65" charset="-120"/>
                <a:ea typeface="標楷體" panose="03000509000000000000" pitchFamily="65" charset="-120"/>
                <a:sym typeface="Arial" panose="020B0604020202020204" pitchFamily="34" charset="0"/>
              </a:rPr>
              <a:t>行走在人行橫道以外</a:t>
            </a:r>
            <a:r>
              <a:rPr lang="zh-TW" altLang="en-US" sz="1800" dirty="0">
                <a:latin typeface="標楷體" panose="03000509000000000000" pitchFamily="65" charset="-120"/>
                <a:ea typeface="標楷體" panose="03000509000000000000" pitchFamily="65" charset="-120"/>
                <a:sym typeface="Arial" panose="020B0604020202020204" pitchFamily="34" charset="0"/>
              </a:rPr>
              <a:t>的行人數量</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以</a:t>
            </a:r>
            <a:r>
              <a:rPr lang="zh-CN" altLang="en-US" sz="1800" dirty="0">
                <a:latin typeface="標楷體" panose="03000509000000000000" pitchFamily="65" charset="-120"/>
                <a:ea typeface="標楷體" panose="03000509000000000000" pitchFamily="65" charset="-120"/>
                <a:sym typeface="Arial" panose="020B0604020202020204" pitchFamily="34" charset="0"/>
              </a:rPr>
              <a:t>每</a:t>
            </a:r>
            <a:r>
              <a:rPr lang="zh-TW" altLang="en-US" sz="1800" dirty="0">
                <a:latin typeface="標楷體" panose="03000509000000000000" pitchFamily="65" charset="-120"/>
                <a:ea typeface="標楷體" panose="03000509000000000000" pitchFamily="65" charset="-120"/>
                <a:sym typeface="Arial" panose="020B0604020202020204" pitchFamily="34" charset="0"/>
              </a:rPr>
              <a:t>小時數</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個</a:t>
            </a:r>
            <a:r>
              <a:rPr lang="zh-TW" altLang="en-US" sz="1800" dirty="0">
                <a:latin typeface="標楷體" panose="03000509000000000000" pitchFamily="65" charset="-120"/>
                <a:ea typeface="標楷體" panose="03000509000000000000" pitchFamily="65" charset="-120"/>
                <a:sym typeface="Arial" panose="020B0604020202020204" pitchFamily="34" charset="0"/>
              </a:rPr>
              <a:t>表示</a:t>
            </a:r>
            <a:r>
              <a:rPr lang="zh-CN" altLang="en-US" sz="1800" dirty="0">
                <a:latin typeface="標楷體" panose="03000509000000000000" pitchFamily="65" charset="-120"/>
                <a:ea typeface="標楷體" panose="03000509000000000000" pitchFamily="65" charset="-120"/>
                <a:sym typeface="Arial" panose="020B0604020202020204" pitchFamily="34" charset="0"/>
              </a:rPr>
              <a:t>。每</a:t>
            </a:r>
            <a:r>
              <a:rPr lang="zh-TW" altLang="en-US" sz="1800" dirty="0">
                <a:latin typeface="標楷體" panose="03000509000000000000" pitchFamily="65" charset="-120"/>
                <a:ea typeface="標楷體" panose="03000509000000000000" pitchFamily="65" charset="-120"/>
                <a:sym typeface="Arial" panose="020B0604020202020204" pitchFamily="34" charset="0"/>
              </a:rPr>
              <a:t>小時</a:t>
            </a:r>
            <a:r>
              <a:rPr lang="zh-CN" altLang="en-US" sz="1800" dirty="0">
                <a:latin typeface="標楷體" panose="03000509000000000000" pitchFamily="65" charset="-120"/>
                <a:ea typeface="標楷體" panose="03000509000000000000" pitchFamily="65" charset="-120"/>
                <a:sym typeface="Arial" panose="020B0604020202020204" pitchFamily="34" charset="0"/>
              </a:rPr>
              <a:t>衝突率和行人通過率不對應</a:t>
            </a:r>
            <a:r>
              <a:rPr lang="zh-TW" altLang="en-US" sz="1800" dirty="0">
                <a:latin typeface="標楷體" panose="03000509000000000000" pitchFamily="65" charset="-120"/>
                <a:ea typeface="標楷體" panose="03000509000000000000" pitchFamily="65" charset="-120"/>
                <a:sym typeface="Arial" panose="020B0604020202020204" pitchFamily="34" charset="0"/>
              </a:rPr>
              <a:t>行人交通量（在人行橫道區域內）。</a:t>
            </a:r>
            <a:r>
              <a:rPr lang="zh-CN" altLang="en-US" sz="1800" dirty="0">
                <a:latin typeface="標楷體" panose="03000509000000000000" pitchFamily="65" charset="-120"/>
                <a:ea typeface="標楷體" panose="03000509000000000000" pitchFamily="65" charset="-120"/>
                <a:sym typeface="Arial" panose="020B0604020202020204" pitchFamily="34" charset="0"/>
              </a:rPr>
              <a:t>比較前一輪和后一</a:t>
            </a:r>
            <a:r>
              <a:rPr lang="zh-TW" altLang="en-US" sz="1800" dirty="0">
                <a:latin typeface="標楷體" panose="03000509000000000000" pitchFamily="65" charset="-120"/>
                <a:ea typeface="標楷體" panose="03000509000000000000" pitchFamily="65" charset="-120"/>
                <a:sym typeface="Arial" panose="020B0604020202020204" pitchFamily="34" charset="0"/>
              </a:rPr>
              <a:t>輪觀察</a:t>
            </a:r>
            <a:r>
              <a:rPr lang="zh-CN" altLang="en-US" sz="1800" dirty="0">
                <a:latin typeface="標楷體" panose="03000509000000000000" pitchFamily="65" charset="-120"/>
                <a:ea typeface="標楷體" panose="03000509000000000000" pitchFamily="65" charset="-120"/>
                <a:sym typeface="Arial" panose="020B0604020202020204" pitchFamily="34" charset="0"/>
              </a:rPr>
              <a:t>到的，行人通過</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人行橫道的平均衝突率和行人</a:t>
            </a:r>
            <a:r>
              <a:rPr lang="zh-CN" altLang="en-US" sz="1800" dirty="0">
                <a:latin typeface="標楷體" panose="03000509000000000000" pitchFamily="65" charset="-120"/>
                <a:ea typeface="標楷體" panose="03000509000000000000" pitchFamily="65" charset="-120"/>
                <a:sym typeface="Arial" panose="020B0604020202020204" pitchFamily="34" charset="0"/>
              </a:rPr>
              <a:t>通過</a:t>
            </a:r>
            <a:r>
              <a:rPr lang="zh-TW" altLang="en-US" sz="1800" dirty="0">
                <a:latin typeface="標楷體" panose="03000509000000000000" pitchFamily="65" charset="-120"/>
                <a:ea typeface="標楷體" panose="03000509000000000000" pitchFamily="65" charset="-120"/>
                <a:sym typeface="Arial" panose="020B0604020202020204" pitchFamily="34" charset="0"/>
              </a:rPr>
              <a:t>率。</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r>
              <a:rPr lang="zh-CN" altLang="en-US" sz="1800" dirty="0">
                <a:latin typeface="標楷體" panose="03000509000000000000" pitchFamily="65" charset="-120"/>
                <a:ea typeface="標楷體" panose="03000509000000000000" pitchFamily="65" charset="-120"/>
                <a:sym typeface="Arial" panose="020B0604020202020204" pitchFamily="34" charset="0"/>
              </a:rPr>
              <a:t>對於</a:t>
            </a:r>
            <a:r>
              <a:rPr lang="zh-TW" altLang="en-US" sz="1800" dirty="0">
                <a:latin typeface="標楷體" panose="03000509000000000000" pitchFamily="65" charset="-120"/>
                <a:ea typeface="標楷體" panose="03000509000000000000" pitchFamily="65" charset="-120"/>
                <a:sym typeface="Arial" panose="020B0604020202020204" pitchFamily="34" charset="0"/>
              </a:rPr>
              <a:t>行人規則，計算</a:t>
            </a:r>
            <a:r>
              <a:rPr lang="zh-CN" altLang="en-US" sz="1800" dirty="0">
                <a:latin typeface="標楷體" panose="03000509000000000000" pitchFamily="65" charset="-120"/>
                <a:ea typeface="標楷體" panose="03000509000000000000" pitchFamily="65" charset="-120"/>
                <a:sym typeface="Arial" panose="020B0604020202020204" pitchFamily="34" charset="0"/>
              </a:rPr>
              <a:t>每小時</a:t>
            </a:r>
            <a:r>
              <a:rPr lang="zh-TW" altLang="en-US" sz="1800" dirty="0">
                <a:latin typeface="標楷體" panose="03000509000000000000" pitchFamily="65" charset="-120"/>
                <a:ea typeface="標楷體" panose="03000509000000000000" pitchFamily="65" charset="-120"/>
                <a:sym typeface="Arial" panose="020B0604020202020204" pitchFamily="34" charset="0"/>
              </a:rPr>
              <a:t>適當行為的</a:t>
            </a:r>
            <a:r>
              <a:rPr lang="zh-CN" altLang="en-US" sz="1800" dirty="0">
                <a:latin typeface="標楷體" panose="03000509000000000000" pitchFamily="65" charset="-120"/>
                <a:ea typeface="標楷體" panose="03000509000000000000" pitchFamily="65" charset="-120"/>
                <a:sym typeface="Arial" panose="020B0604020202020204" pitchFamily="34" charset="0"/>
              </a:rPr>
              <a:t>比率</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止步行</a:t>
            </a:r>
            <a:r>
              <a:rPr lang="zh-TW" altLang="en-US" sz="1800" dirty="0">
                <a:latin typeface="標楷體" panose="03000509000000000000" pitchFamily="65" charset="-120"/>
                <a:ea typeface="標楷體" panose="03000509000000000000" pitchFamily="65" charset="-120"/>
                <a:sym typeface="Arial" panose="020B0604020202020204" pitchFamily="34" charset="0"/>
              </a:rPr>
              <a:t>人的</a:t>
            </a:r>
            <a:r>
              <a:rPr lang="zh-CN" altLang="en-US" sz="1800" dirty="0">
                <a:latin typeface="標楷體" panose="03000509000000000000" pitchFamily="65" charset="-120"/>
                <a:ea typeface="標楷體" panose="03000509000000000000" pitchFamily="65" charset="-120"/>
                <a:sym typeface="Arial" panose="020B0604020202020204" pitchFamily="34" charset="0"/>
              </a:rPr>
              <a:t>比率</a:t>
            </a:r>
            <a:r>
              <a:rPr lang="zh-TW" altLang="en-US" sz="1800" dirty="0">
                <a:latin typeface="標楷體" panose="03000509000000000000" pitchFamily="65" charset="-120"/>
                <a:ea typeface="標楷體" panose="03000509000000000000" pitchFamily="65" charset="-120"/>
                <a:sym typeface="Arial" panose="020B0604020202020204" pitchFamily="34" charset="0"/>
              </a:rPr>
              <a:t>和觀察迎面而來</a:t>
            </a:r>
            <a:r>
              <a:rPr lang="zh-CN" altLang="en-US" sz="1800" dirty="0">
                <a:latin typeface="標楷體" panose="03000509000000000000" pitchFamily="65" charset="-120"/>
                <a:ea typeface="標楷體" panose="03000509000000000000" pitchFamily="65" charset="-120"/>
                <a:sym typeface="Arial" panose="020B0604020202020204" pitchFamily="34" charset="0"/>
              </a:rPr>
              <a:t>車輛行</a:t>
            </a:r>
            <a:r>
              <a:rPr lang="zh-TW" altLang="en-US" sz="1800" dirty="0">
                <a:latin typeface="標楷體" panose="03000509000000000000" pitchFamily="65" charset="-120"/>
                <a:ea typeface="標楷體" panose="03000509000000000000" pitchFamily="65" charset="-120"/>
                <a:sym typeface="Arial" panose="020B0604020202020204" pitchFamily="34" charset="0"/>
              </a:rPr>
              <a:t>人的</a:t>
            </a:r>
            <a:r>
              <a:rPr lang="zh-CN" altLang="en-US" sz="1800" dirty="0">
                <a:latin typeface="標楷體" panose="03000509000000000000" pitchFamily="65" charset="-120"/>
                <a:ea typeface="標楷體" panose="03000509000000000000" pitchFamily="65" charset="-120"/>
                <a:sym typeface="Arial" panose="020B0604020202020204" pitchFamily="34" charset="0"/>
              </a:rPr>
              <a:t>比率</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針對特定地點，</a:t>
            </a:r>
            <a:r>
              <a:rPr lang="zh-CN" altLang="en-US" sz="1800" dirty="0">
                <a:latin typeface="標楷體" panose="03000509000000000000" pitchFamily="65" charset="-120"/>
                <a:ea typeface="標楷體" panose="03000509000000000000" pitchFamily="65" charset="-120"/>
                <a:sym typeface="Arial" panose="020B0604020202020204" pitchFamily="34" charset="0"/>
              </a:rPr>
              <a:t>路口</a:t>
            </a:r>
            <a:r>
              <a:rPr lang="zh-TW" altLang="en-US" sz="1800" dirty="0">
                <a:latin typeface="標楷體" panose="03000509000000000000" pitchFamily="65" charset="-120"/>
                <a:ea typeface="標楷體" panose="03000509000000000000" pitchFamily="65" charset="-120"/>
                <a:sym typeface="Arial" panose="020B0604020202020204" pitchFamily="34" charset="0"/>
              </a:rPr>
              <a:t>方向和車輛</a:t>
            </a:r>
            <a:r>
              <a:rPr lang="zh-CN" altLang="en-US" sz="1800" dirty="0">
                <a:latin typeface="標楷體" panose="03000509000000000000" pitchFamily="65" charset="-120"/>
                <a:ea typeface="標楷體" panose="03000509000000000000" pitchFamily="65" charset="-120"/>
                <a:sym typeface="Arial" panose="020B0604020202020204" pitchFamily="34" charset="0"/>
              </a:rPr>
              <a:t>交通</a:t>
            </a:r>
            <a:r>
              <a:rPr lang="zh-TW" altLang="en-US" sz="1800" dirty="0">
                <a:latin typeface="標楷體" panose="03000509000000000000" pitchFamily="65" charset="-120"/>
                <a:ea typeface="標楷體" panose="03000509000000000000" pitchFamily="65" charset="-120"/>
                <a:sym typeface="Arial" panose="020B0604020202020204" pitchFamily="34" charset="0"/>
              </a:rPr>
              <a:t>的確定情況（“沒有車輛在路上行駛”</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車輛靠近</a:t>
            </a:r>
            <a:r>
              <a:rPr lang="zh-CN" altLang="en-US" sz="1800" dirty="0">
                <a:latin typeface="標楷體" panose="03000509000000000000" pitchFamily="65" charset="-120"/>
                <a:ea typeface="標楷體" panose="03000509000000000000" pitchFamily="65" charset="-120"/>
                <a:sym typeface="Arial" panose="020B0604020202020204" pitchFamily="34" charset="0"/>
              </a:rPr>
              <a:t>鄰近</a:t>
            </a:r>
            <a:r>
              <a:rPr lang="zh-TW" altLang="en-US" sz="1800" dirty="0">
                <a:latin typeface="標楷體" panose="03000509000000000000" pitchFamily="65" charset="-120"/>
                <a:ea typeface="標楷體" panose="03000509000000000000" pitchFamily="65" charset="-120"/>
                <a:sym typeface="Arial" panose="020B0604020202020204" pitchFamily="34" charset="0"/>
              </a:rPr>
              <a:t>車道”等）。</a:t>
            </a:r>
            <a:r>
              <a:rPr lang="zh-CN" altLang="en-US" sz="1800" dirty="0">
                <a:latin typeface="標楷體" panose="03000509000000000000" pitchFamily="65" charset="-120"/>
                <a:ea typeface="標楷體" panose="03000509000000000000" pitchFamily="65" charset="-120"/>
                <a:sym typeface="Arial" panose="020B0604020202020204" pitchFamily="34" charset="0"/>
              </a:rPr>
              <a:t>將</a:t>
            </a:r>
            <a:r>
              <a:rPr lang="zh-TW" altLang="en-US" sz="1800" dirty="0">
                <a:latin typeface="標楷體" panose="03000509000000000000" pitchFamily="65" charset="-120"/>
                <a:ea typeface="標楷體" panose="03000509000000000000" pitchFamily="65" charset="-120"/>
                <a:sym typeface="Arial" panose="020B0604020202020204" pitchFamily="34" charset="0"/>
              </a:rPr>
              <a:t>平均</a:t>
            </a:r>
            <a:r>
              <a:rPr lang="zh-CN" altLang="en-US" sz="1800" dirty="0">
                <a:latin typeface="標楷體" panose="03000509000000000000" pitchFamily="65" charset="-120"/>
                <a:ea typeface="標楷體" panose="03000509000000000000" pitchFamily="65" charset="-120"/>
                <a:sym typeface="Arial" panose="020B0604020202020204" pitchFamily="34" charset="0"/>
              </a:rPr>
              <a:t>概率</a:t>
            </a:r>
            <a:r>
              <a:rPr lang="zh-TW" altLang="en-US" sz="1800" dirty="0">
                <a:latin typeface="標楷體" panose="03000509000000000000" pitchFamily="65" charset="-120"/>
                <a:ea typeface="標楷體" panose="03000509000000000000" pitchFamily="65" charset="-120"/>
                <a:sym typeface="Arial" panose="020B0604020202020204" pitchFamily="34" charset="0"/>
              </a:rPr>
              <a:t>（針對每個道路情況和</a:t>
            </a:r>
            <a:r>
              <a:rPr lang="zh-CN" altLang="en-US" sz="1800" dirty="0">
                <a:latin typeface="標楷體" panose="03000509000000000000" pitchFamily="65" charset="-120"/>
                <a:ea typeface="標楷體" panose="03000509000000000000" pitchFamily="65" charset="-120"/>
                <a:sym typeface="Arial" panose="020B0604020202020204" pitchFamily="34" charset="0"/>
              </a:rPr>
              <a:t>行駛</a:t>
            </a:r>
            <a:r>
              <a:rPr lang="zh-TW" altLang="en-US" sz="1800" dirty="0">
                <a:latin typeface="標楷體" panose="03000509000000000000" pitchFamily="65" charset="-120"/>
                <a:ea typeface="標楷體" panose="03000509000000000000" pitchFamily="65" charset="-120"/>
                <a:sym typeface="Arial" panose="020B0604020202020204" pitchFamily="34" charset="0"/>
              </a:rPr>
              <a:t>方向）</a:t>
            </a:r>
            <a:r>
              <a:rPr lang="zh-CN" altLang="en-US" sz="1800" dirty="0">
                <a:latin typeface="標楷體" panose="03000509000000000000" pitchFamily="65" charset="-120"/>
                <a:ea typeface="標楷體" panose="03000509000000000000" pitchFamily="65" charset="-120"/>
                <a:sym typeface="Arial" panose="020B0604020202020204" pitchFamily="34" charset="0"/>
              </a:rPr>
              <a:t>與前一輪</a:t>
            </a:r>
            <a:r>
              <a:rPr lang="zh-TW" altLang="en-US" sz="1800" dirty="0">
                <a:latin typeface="標楷體" panose="03000509000000000000" pitchFamily="65" charset="-120"/>
                <a:ea typeface="標楷體" panose="03000509000000000000" pitchFamily="65" charset="-120"/>
                <a:sym typeface="Arial" panose="020B0604020202020204" pitchFamily="34" charset="0"/>
              </a:rPr>
              <a:t>和</a:t>
            </a:r>
            <a:r>
              <a:rPr lang="zh-CN" altLang="en-US" sz="1800" dirty="0">
                <a:latin typeface="標楷體" panose="03000509000000000000" pitchFamily="65" charset="-120"/>
                <a:ea typeface="標楷體" panose="03000509000000000000" pitchFamily="65" charset="-120"/>
                <a:sym typeface="Arial" panose="020B0604020202020204" pitchFamily="34" charset="0"/>
              </a:rPr>
              <a:t>後一輪</a:t>
            </a:r>
            <a:r>
              <a:rPr lang="zh-TW" altLang="en-US" sz="1800" dirty="0">
                <a:latin typeface="標楷體" panose="03000509000000000000" pitchFamily="65" charset="-120"/>
                <a:ea typeface="標楷體" panose="03000509000000000000" pitchFamily="65" charset="-120"/>
                <a:sym typeface="Arial" panose="020B0604020202020204" pitchFamily="34" charset="0"/>
              </a:rPr>
              <a:t>觀察輪次比較。</a:t>
            </a:r>
            <a:endParaRPr lang="zh-CN" altLang="en-US" sz="1800" dirty="0">
              <a:latin typeface="標楷體" panose="03000509000000000000" pitchFamily="65" charset="-120"/>
              <a:ea typeface="標楷體" panose="03000509000000000000" pitchFamily="65" charset="-120"/>
              <a:sym typeface="Arial" panose="020B0604020202020204" pitchFamily="34" charset="0"/>
            </a:endParaRPr>
          </a:p>
        </p:txBody>
      </p:sp>
    </p:spTree>
    <p:extLst>
      <p:ext uri="{BB962C8B-B14F-4D97-AF65-F5344CB8AC3E}">
        <p14:creationId xmlns:p14="http://schemas.microsoft.com/office/powerpoint/2010/main" val="2122711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Result — </a:t>
            </a:r>
            <a:r>
              <a:rPr lang="en-US" altLang="zh-CN" dirty="0">
                <a:latin typeface="Times New Roman" panose="02020603050405020304" pitchFamily="18" charset="0"/>
                <a:cs typeface="Times New Roman" panose="02020603050405020304" pitchFamily="18" charset="0"/>
              </a:rPr>
              <a:t>Site-specific results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r>
              <a:rPr lang="zh-TW" altLang="en-US" sz="1800" dirty="0">
                <a:latin typeface="標楷體" panose="03000509000000000000" pitchFamily="65" charset="-120"/>
                <a:ea typeface="標楷體" panose="03000509000000000000" pitchFamily="65" charset="-120"/>
                <a:sym typeface="Arial" panose="020B0604020202020204" pitchFamily="34" charset="0"/>
              </a:rPr>
              <a:t>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a:t>
            </a:r>
            <a:r>
              <a:rPr lang="zh-TW" altLang="en-US" sz="1800" dirty="0">
                <a:latin typeface="標楷體" panose="03000509000000000000" pitchFamily="65" charset="-120"/>
                <a:ea typeface="標楷體" panose="03000509000000000000" pitchFamily="65" charset="-120"/>
                <a:sym typeface="Arial" panose="020B0604020202020204" pitchFamily="34" charset="0"/>
              </a:rPr>
              <a:t>報告了在研究地點觀察到的速度變化的結果。</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p:txBody>
      </p:sp>
      <p:pic>
        <p:nvPicPr>
          <p:cNvPr id="4" name="图片 3">
            <a:extLst>
              <a:ext uri="{FF2B5EF4-FFF2-40B4-BE49-F238E27FC236}">
                <a16:creationId xmlns:a16="http://schemas.microsoft.com/office/drawing/2014/main" id="{0FE4C929-5AEA-4567-BAC3-CD29FC6AC550}"/>
              </a:ext>
            </a:extLst>
          </p:cNvPr>
          <p:cNvPicPr>
            <a:picLocks noChangeAspect="1"/>
          </p:cNvPicPr>
          <p:nvPr/>
        </p:nvPicPr>
        <p:blipFill>
          <a:blip r:embed="rId3"/>
          <a:stretch>
            <a:fillRect/>
          </a:stretch>
        </p:blipFill>
        <p:spPr>
          <a:xfrm rot="5400000">
            <a:off x="1302038" y="1374147"/>
            <a:ext cx="3902986" cy="5684939"/>
          </a:xfrm>
          <a:prstGeom prst="rect">
            <a:avLst/>
          </a:prstGeom>
        </p:spPr>
      </p:pic>
      <p:pic>
        <p:nvPicPr>
          <p:cNvPr id="5" name="图片 4">
            <a:extLst>
              <a:ext uri="{FF2B5EF4-FFF2-40B4-BE49-F238E27FC236}">
                <a16:creationId xmlns:a16="http://schemas.microsoft.com/office/drawing/2014/main" id="{6A2EE85A-5469-4CA3-9AAA-D0DD310B0012}"/>
              </a:ext>
            </a:extLst>
          </p:cNvPr>
          <p:cNvPicPr>
            <a:picLocks noChangeAspect="1"/>
          </p:cNvPicPr>
          <p:nvPr/>
        </p:nvPicPr>
        <p:blipFill>
          <a:blip r:embed="rId4"/>
          <a:stretch>
            <a:fillRect/>
          </a:stretch>
        </p:blipFill>
        <p:spPr>
          <a:xfrm rot="5400000">
            <a:off x="7171076" y="1265417"/>
            <a:ext cx="3809999" cy="5976933"/>
          </a:xfrm>
          <a:prstGeom prst="rect">
            <a:avLst/>
          </a:prstGeom>
        </p:spPr>
      </p:pic>
    </p:spTree>
    <p:extLst>
      <p:ext uri="{BB962C8B-B14F-4D97-AF65-F5344CB8AC3E}">
        <p14:creationId xmlns:p14="http://schemas.microsoft.com/office/powerpoint/2010/main" val="644159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Result — </a:t>
            </a:r>
            <a:r>
              <a:rPr lang="en-US" altLang="zh-CN" dirty="0">
                <a:latin typeface="Times New Roman" panose="02020603050405020304" pitchFamily="18" charset="0"/>
                <a:cs typeface="Times New Roman" panose="02020603050405020304" pitchFamily="18" charset="0"/>
              </a:rPr>
              <a:t>Site-specific results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r>
              <a:rPr lang="zh-TW" altLang="en-US" sz="1800" dirty="0">
                <a:latin typeface="標楷體" panose="03000509000000000000" pitchFamily="65" charset="-120"/>
                <a:ea typeface="標楷體" panose="03000509000000000000" pitchFamily="65" charset="-120"/>
                <a:sym typeface="Arial" panose="020B0604020202020204" pitchFamily="34" charset="0"/>
              </a:rPr>
              <a:t>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a:t>
            </a:r>
            <a:r>
              <a:rPr lang="zh-TW" altLang="en-US" sz="1800" dirty="0">
                <a:latin typeface="標楷體" panose="03000509000000000000" pitchFamily="65" charset="-120"/>
                <a:ea typeface="標楷體" panose="03000509000000000000" pitchFamily="65" charset="-120"/>
                <a:sym typeface="Arial" panose="020B0604020202020204" pitchFamily="34" charset="0"/>
              </a:rPr>
              <a:t>顯示了行人通行率的變化，</a:t>
            </a:r>
            <a:r>
              <a:rPr lang="zh-CN" altLang="en-US" sz="1800" dirty="0">
                <a:latin typeface="標楷體" panose="03000509000000000000" pitchFamily="65" charset="-120"/>
                <a:ea typeface="標楷體" panose="03000509000000000000" pitchFamily="65" charset="-120"/>
                <a:sym typeface="Arial" panose="020B0604020202020204" pitchFamily="34" charset="0"/>
              </a:rPr>
              <a:t>在</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人行橫道區域的車輛</a:t>
            </a:r>
            <a:r>
              <a:rPr lang="zh-CN" altLang="en-US" sz="1800" dirty="0">
                <a:latin typeface="標楷體" panose="03000509000000000000" pitchFamily="65" charset="-120"/>
                <a:ea typeface="標楷體" panose="03000509000000000000" pitchFamily="65" charset="-120"/>
                <a:sym typeface="Arial" panose="020B0604020202020204" pitchFamily="34" charset="0"/>
              </a:rPr>
              <a:t>和</a:t>
            </a:r>
            <a:r>
              <a:rPr lang="zh-TW" altLang="en-US" sz="1800" dirty="0">
                <a:latin typeface="標楷體" panose="03000509000000000000" pitchFamily="65" charset="-120"/>
                <a:ea typeface="標楷體" panose="03000509000000000000" pitchFamily="65" charset="-120"/>
                <a:sym typeface="Arial" panose="020B0604020202020204" pitchFamily="34" charset="0"/>
              </a:rPr>
              <a:t>行人衝突率以及穿越人行橫道區域外道路的行人比率。在所有情況下，變化被認為是顯著的，</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p &lt;0.05</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p:txBody>
      </p:sp>
      <p:pic>
        <p:nvPicPr>
          <p:cNvPr id="6" name="图片 5">
            <a:extLst>
              <a:ext uri="{FF2B5EF4-FFF2-40B4-BE49-F238E27FC236}">
                <a16:creationId xmlns:a16="http://schemas.microsoft.com/office/drawing/2014/main" id="{1E03B057-37E1-4418-8088-37C2C5272B81}"/>
              </a:ext>
            </a:extLst>
          </p:cNvPr>
          <p:cNvPicPr>
            <a:picLocks noChangeAspect="1"/>
          </p:cNvPicPr>
          <p:nvPr/>
        </p:nvPicPr>
        <p:blipFill>
          <a:blip r:embed="rId3"/>
          <a:stretch>
            <a:fillRect/>
          </a:stretch>
        </p:blipFill>
        <p:spPr>
          <a:xfrm>
            <a:off x="2927758" y="2513920"/>
            <a:ext cx="6300630" cy="3632916"/>
          </a:xfrm>
          <a:prstGeom prst="rect">
            <a:avLst/>
          </a:prstGeom>
        </p:spPr>
      </p:pic>
    </p:spTree>
    <p:extLst>
      <p:ext uri="{BB962C8B-B14F-4D97-AF65-F5344CB8AC3E}">
        <p14:creationId xmlns:p14="http://schemas.microsoft.com/office/powerpoint/2010/main" val="3823469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Result — </a:t>
            </a:r>
            <a:r>
              <a:rPr lang="en-US" altLang="zh-CN" dirty="0">
                <a:latin typeface="Times New Roman" panose="02020603050405020304" pitchFamily="18" charset="0"/>
                <a:cs typeface="Times New Roman" panose="02020603050405020304" pitchFamily="18" charset="0"/>
              </a:rPr>
              <a:t>Site-specific results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fontScale="92500" lnSpcReduction="20000"/>
          </a:bodyPr>
          <a:lstStyle/>
          <a:p>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Site</a:t>
            </a:r>
            <a:r>
              <a:rPr lang="en-US" altLang="zh-CN" sz="1800" dirty="0">
                <a:latin typeface="標楷體" panose="03000509000000000000" pitchFamily="65" charset="-120"/>
                <a:ea typeface="標楷體" panose="03000509000000000000" pitchFamily="65" charset="-120"/>
                <a:sym typeface="Arial" panose="020B0604020202020204" pitchFamily="34" charset="0"/>
              </a:rPr>
              <a:t> </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大多數車輛的速度都有顯著性下降，不管是在自由行駛還是在接近</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a:t>
            </a:r>
            <a:r>
              <a:rPr lang="zh-CN" altLang="en-US" sz="1800" dirty="0">
                <a:latin typeface="標楷體" panose="03000509000000000000" pitchFamily="65" charset="-120"/>
                <a:ea typeface="標楷體" panose="03000509000000000000" pitchFamily="65" charset="-120"/>
                <a:sym typeface="Arial" panose="020B0604020202020204" pitchFamily="34" charset="0"/>
              </a:rPr>
              <a:t>時。行人通過率在開始穿越路口的兩種情形下有所上升。在第三種情形下，行人的通過率有所下降，當行人在穿越中途時。</a:t>
            </a:r>
            <a:r>
              <a:rPr lang="zh-TW" altLang="en-US" sz="1800" dirty="0">
                <a:latin typeface="標楷體" panose="03000509000000000000" pitchFamily="65" charset="-120"/>
                <a:ea typeface="標楷體" panose="03000509000000000000" pitchFamily="65" charset="-120"/>
                <a:sym typeface="Arial" panose="020B0604020202020204" pitchFamily="34" charset="0"/>
              </a:rPr>
              <a:t>衝突率</a:t>
            </a:r>
            <a:r>
              <a:rPr lang="zh-CN" altLang="en-US" sz="1800" dirty="0">
                <a:latin typeface="標楷體" panose="03000509000000000000" pitchFamily="65" charset="-120"/>
                <a:ea typeface="標楷體" panose="03000509000000000000" pitchFamily="65" charset="-120"/>
                <a:sym typeface="Arial" panose="020B0604020202020204" pitchFamily="34" charset="0"/>
              </a:rPr>
              <a:t>和在</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人行橫道區域外</a:t>
            </a:r>
            <a:r>
              <a:rPr lang="zh-CN" altLang="en-US" sz="1800" dirty="0">
                <a:latin typeface="標楷體" panose="03000509000000000000" pitchFamily="65" charset="-120"/>
                <a:ea typeface="標楷體" panose="03000509000000000000" pitchFamily="65" charset="-120"/>
                <a:sym typeface="Arial" panose="020B0604020202020204" pitchFamily="34" charset="0"/>
              </a:rPr>
              <a:t>穿行的比率大幅降低：前者從</a:t>
            </a:r>
            <a:r>
              <a:rPr lang="en-US" altLang="zh-CN"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17%</a:t>
            </a:r>
            <a:r>
              <a:rPr lang="zh-CN"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降低至不到</a:t>
            </a:r>
            <a:r>
              <a:rPr lang="en-US" altLang="zh-CN"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1%</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後者從</a:t>
            </a:r>
            <a:r>
              <a:rPr lang="zh-CN"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超過</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100</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a:t>
            </a:r>
            <a:r>
              <a:rPr lang="zh-CN"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降到</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15</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％左右</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兩者都有顯著變化</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Site</a:t>
            </a:r>
            <a:r>
              <a:rPr lang="en-US" altLang="zh-CN" sz="1800" dirty="0">
                <a:latin typeface="標楷體" panose="03000509000000000000" pitchFamily="65" charset="-120"/>
                <a:ea typeface="標楷體" panose="03000509000000000000" pitchFamily="65" charset="-120"/>
                <a:sym typeface="Arial" panose="020B0604020202020204" pitchFamily="34" charset="0"/>
              </a:rPr>
              <a:t> </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大多數車輛的速度都有顯著性下降，不管是在自由行駛還是在接近</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a:t>
            </a:r>
            <a:r>
              <a:rPr lang="zh-CN" altLang="en-US" sz="1800" dirty="0">
                <a:latin typeface="標楷體" panose="03000509000000000000" pitchFamily="65" charset="-120"/>
                <a:ea typeface="標楷體" panose="03000509000000000000" pitchFamily="65" charset="-120"/>
                <a:sym typeface="Arial" panose="020B0604020202020204" pitchFamily="34" charset="0"/>
              </a:rPr>
              <a:t>時。所有行人通過率在第</a:t>
            </a:r>
            <a:r>
              <a:rPr lang="en-US" altLang="zh-CN" sz="1800" dirty="0">
                <a:latin typeface="標楷體" panose="03000509000000000000" pitchFamily="65" charset="-120"/>
                <a:ea typeface="標楷體" panose="03000509000000000000" pitchFamily="65" charset="-120"/>
                <a:sym typeface="Arial" panose="020B0604020202020204" pitchFamily="34" charset="0"/>
              </a:rPr>
              <a:t>2</a:t>
            </a:r>
            <a:r>
              <a:rPr lang="zh-CN" altLang="en-US" sz="1800" dirty="0">
                <a:latin typeface="標楷體" panose="03000509000000000000" pitchFamily="65" charset="-120"/>
                <a:ea typeface="標楷體" panose="03000509000000000000" pitchFamily="65" charset="-120"/>
                <a:sym typeface="Arial" panose="020B0604020202020204" pitchFamily="34" charset="0"/>
              </a:rPr>
              <a:t>輪都有上升。這個站點的衝突率一直保持較低，</a:t>
            </a:r>
            <a:r>
              <a:rPr lang="zh-CN"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不高於</a:t>
            </a:r>
            <a:r>
              <a:rPr lang="en-US" altLang="zh-CN"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1%</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人行橫道區域外的</a:t>
            </a:r>
            <a:r>
              <a:rPr lang="zh-CN" altLang="en-US" sz="1800" dirty="0">
                <a:latin typeface="標楷體" panose="03000509000000000000" pitchFamily="65" charset="-120"/>
                <a:ea typeface="標楷體" panose="03000509000000000000" pitchFamily="65" charset="-120"/>
                <a:sym typeface="Arial" panose="020B0604020202020204" pitchFamily="34" charset="0"/>
              </a:rPr>
              <a:t>通過率</a:t>
            </a:r>
            <a:r>
              <a:rPr lang="zh-TW" altLang="en-US" sz="1800" dirty="0">
                <a:latin typeface="標楷體" panose="03000509000000000000" pitchFamily="65" charset="-120"/>
                <a:ea typeface="標楷體" panose="03000509000000000000" pitchFamily="65" charset="-120"/>
                <a:sym typeface="Arial" panose="020B0604020202020204" pitchFamily="34" charset="0"/>
              </a:rPr>
              <a:t>在第</a:t>
            </a:r>
            <a:r>
              <a:rPr lang="en-US" altLang="zh-TW" sz="1800" dirty="0">
                <a:latin typeface="標楷體" panose="03000509000000000000" pitchFamily="65" charset="-120"/>
                <a:ea typeface="標楷體" panose="03000509000000000000" pitchFamily="65" charset="-120"/>
                <a:sym typeface="Arial" panose="020B0604020202020204" pitchFamily="34" charset="0"/>
              </a:rPr>
              <a:t>2</a:t>
            </a:r>
            <a:r>
              <a:rPr lang="zh-TW" altLang="en-US" sz="1800" dirty="0">
                <a:latin typeface="標楷體" panose="03000509000000000000" pitchFamily="65" charset="-120"/>
                <a:ea typeface="標楷體" panose="03000509000000000000" pitchFamily="65" charset="-120"/>
                <a:sym typeface="Arial" panose="020B0604020202020204" pitchFamily="34" charset="0"/>
              </a:rPr>
              <a:t>輪略有下降，從</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大約</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％降至</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a:t>
            </a:r>
            <a:r>
              <a:rPr lang="zh-CN"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左右</a:t>
            </a:r>
            <a:r>
              <a:rPr lang="zh-TW" altLang="en-US" sz="1800" dirty="0">
                <a:latin typeface="標楷體" panose="03000509000000000000" pitchFamily="65" charset="-120"/>
                <a:ea typeface="標楷體" panose="03000509000000000000" pitchFamily="65" charset="-120"/>
                <a:sym typeface="Arial" panose="020B0604020202020204" pitchFamily="34" charset="0"/>
              </a:rPr>
              <a:t>，但在第</a:t>
            </a:r>
            <a:r>
              <a:rPr lang="en-US" altLang="zh-TW" sz="1800" dirty="0">
                <a:latin typeface="標楷體" panose="03000509000000000000" pitchFamily="65" charset="-120"/>
                <a:ea typeface="標楷體" panose="03000509000000000000" pitchFamily="65" charset="-120"/>
                <a:sym typeface="Arial" panose="020B0604020202020204" pitchFamily="34" charset="0"/>
              </a:rPr>
              <a:t>3</a:t>
            </a:r>
            <a:r>
              <a:rPr lang="zh-TW" altLang="en-US" sz="1800" dirty="0">
                <a:latin typeface="標楷體" panose="03000509000000000000" pitchFamily="65" charset="-120"/>
                <a:ea typeface="標楷體" panose="03000509000000000000" pitchFamily="65" charset="-120"/>
                <a:sym typeface="Arial" panose="020B0604020202020204" pitchFamily="34" charset="0"/>
              </a:rPr>
              <a:t>輪中顯示出大幅上升至</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5</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a:t>
            </a:r>
            <a:r>
              <a:rPr lang="zh-CN"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左右</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Site</a:t>
            </a:r>
            <a:r>
              <a:rPr lang="en-US" altLang="zh-CN" sz="1800" dirty="0">
                <a:latin typeface="標楷體" panose="03000509000000000000" pitchFamily="65" charset="-120"/>
                <a:ea typeface="標楷體" panose="03000509000000000000" pitchFamily="65" charset="-120"/>
                <a:sym typeface="Arial" panose="020B0604020202020204" pitchFamily="34" charset="0"/>
              </a:rPr>
              <a:t> </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在大多數公交車速度和右車道的車速都出現了增長趨勢，但大多數變化並不顯著</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zh-TW" altLang="en-US" sz="1800" dirty="0">
                <a:latin typeface="標楷體" panose="03000509000000000000" pitchFamily="65" charset="-120"/>
                <a:ea typeface="標楷體" panose="03000509000000000000" pitchFamily="65" charset="-120"/>
                <a:sym typeface="Arial" panose="020B0604020202020204" pitchFamily="34" charset="0"/>
              </a:rPr>
              <a:t>在三種情況中的兩種情況</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人行道上或</a:t>
            </a:r>
            <a:r>
              <a:rPr lang="zh-CN" altLang="en-US" sz="1800" dirty="0">
                <a:latin typeface="標楷體" panose="03000509000000000000" pitchFamily="65" charset="-120"/>
                <a:ea typeface="標楷體" panose="03000509000000000000" pitchFamily="65" charset="-120"/>
                <a:sym typeface="Arial" panose="020B0604020202020204" pitchFamily="34" charset="0"/>
              </a:rPr>
              <a:t>穿越中途</a:t>
            </a:r>
            <a:r>
              <a:rPr lang="zh-TW" altLang="en-US" sz="1800" dirty="0">
                <a:latin typeface="標楷體" panose="03000509000000000000" pitchFamily="65" charset="-120"/>
                <a:ea typeface="標楷體" panose="03000509000000000000" pitchFamily="65" charset="-120"/>
                <a:sym typeface="Arial" panose="020B0604020202020204" pitchFamily="34" charset="0"/>
              </a:rPr>
              <a:t>的行人</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，所有行人的通行率都有所增加，這些變化具有統計意義</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衝突率從</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大約</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％降至</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0</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人行橫道外的通過</a:t>
            </a:r>
            <a:r>
              <a:rPr lang="zh-TW" altLang="en-US" sz="1800" dirty="0">
                <a:latin typeface="標楷體" panose="03000509000000000000" pitchFamily="65" charset="-120"/>
                <a:ea typeface="標楷體" panose="03000509000000000000" pitchFamily="65" charset="-120"/>
                <a:sym typeface="Arial" panose="020B0604020202020204" pitchFamily="34" charset="0"/>
              </a:rPr>
              <a:t>率從</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大約</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22</a:t>
            </a:r>
            <a:r>
              <a:rPr lang="zh-TW" altLang="en-US"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％降至</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9.5</a:t>
            </a:r>
            <a:r>
              <a:rPr lang="zh-TW" altLang="en-US"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兩種變化都很顯著</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Site 4</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在大多數</a:t>
            </a:r>
            <a:r>
              <a:rPr lang="zh-CN" altLang="en-US" sz="1800" dirty="0">
                <a:latin typeface="標楷體" panose="03000509000000000000" pitchFamily="65" charset="-120"/>
                <a:ea typeface="標楷體" panose="03000509000000000000" pitchFamily="65" charset="-120"/>
                <a:sym typeface="Arial" panose="020B0604020202020204" pitchFamily="34" charset="0"/>
              </a:rPr>
              <a:t>據樣本</a:t>
            </a:r>
            <a:r>
              <a:rPr lang="zh-TW" altLang="en-US" sz="1800" dirty="0">
                <a:latin typeface="標楷體" panose="03000509000000000000" pitchFamily="65" charset="-120"/>
                <a:ea typeface="標楷體" panose="03000509000000000000" pitchFamily="65" charset="-120"/>
                <a:sym typeface="Arial" panose="020B0604020202020204" pitchFamily="34" charset="0"/>
              </a:rPr>
              <a:t>情況下</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例如左車道車速，公交車道車速</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，速度會出現下降趨勢，但大多數變化並不顯著</a:t>
            </a:r>
            <a:r>
              <a:rPr lang="zh-CN" altLang="en-US" sz="1800" dirty="0">
                <a:latin typeface="標楷體" panose="03000509000000000000" pitchFamily="65" charset="-120"/>
                <a:ea typeface="標楷體" panose="03000509000000000000" pitchFamily="65" charset="-120"/>
                <a:sym typeface="Arial" panose="020B0604020202020204" pitchFamily="34" charset="0"/>
              </a:rPr>
              <a:t>。在兩種通過率中出現一個上升趨勢</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當行人開始穿越路口或在路口中央時</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。在第三種情形下，出現一個下降趨勢</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當行人在</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sidewalk</a:t>
            </a:r>
            <a:r>
              <a:rPr lang="zh-CN" altLang="en-US" sz="1800" dirty="0">
                <a:latin typeface="標楷體" panose="03000509000000000000" pitchFamily="65" charset="-120"/>
                <a:ea typeface="標楷體" panose="03000509000000000000" pitchFamily="65" charset="-120"/>
                <a:sym typeface="Arial" panose="020B0604020202020204" pitchFamily="34" charset="0"/>
              </a:rPr>
              <a:t>時</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，但沒有顯著的變化。</a:t>
            </a:r>
            <a:r>
              <a:rPr lang="zh-TW" altLang="en-US" sz="1800" dirty="0">
                <a:latin typeface="標楷體" panose="03000509000000000000" pitchFamily="65" charset="-120"/>
                <a:ea typeface="標楷體" panose="03000509000000000000" pitchFamily="65" charset="-120"/>
                <a:sym typeface="Arial" panose="020B0604020202020204" pitchFamily="34" charset="0"/>
              </a:rPr>
              <a:t>衝突率從</a:t>
            </a:r>
            <a:r>
              <a:rPr lang="en-US" altLang="zh-TW" sz="1800" dirty="0">
                <a:latin typeface="標楷體" panose="03000509000000000000" pitchFamily="65" charset="-120"/>
                <a:ea typeface="標楷體" panose="03000509000000000000" pitchFamily="65" charset="-120"/>
                <a:sym typeface="Arial" panose="020B0604020202020204" pitchFamily="34" charset="0"/>
              </a:rPr>
              <a:t>1</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變為</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0</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不顯著</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人行橫道區域外的</a:t>
            </a:r>
            <a:r>
              <a:rPr lang="zh-CN" altLang="en-US" sz="1800" dirty="0">
                <a:latin typeface="標楷體" panose="03000509000000000000" pitchFamily="65" charset="-120"/>
                <a:ea typeface="標楷體" panose="03000509000000000000" pitchFamily="65" charset="-120"/>
                <a:sym typeface="Arial" panose="020B0604020202020204" pitchFamily="34" charset="0"/>
              </a:rPr>
              <a:t>通過率</a:t>
            </a:r>
            <a:r>
              <a:rPr lang="zh-TW" altLang="en-US" sz="1800" dirty="0">
                <a:latin typeface="標楷體" panose="03000509000000000000" pitchFamily="65" charset="-120"/>
                <a:ea typeface="標楷體" panose="03000509000000000000" pitchFamily="65" charset="-120"/>
                <a:sym typeface="Arial" panose="020B0604020202020204" pitchFamily="34" charset="0"/>
              </a:rPr>
              <a:t>明顯下降，從大約</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50</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％降至</a:t>
            </a:r>
            <a:r>
              <a:rPr lang="en-US" altLang="zh-TW" sz="18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10</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a:t>
            </a:r>
            <a:r>
              <a:rPr lang="zh-CN"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左右</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a:t>
            </a:r>
            <a:endParaRPr lang="en-US" altLang="zh-TW" sz="1800" dirty="0">
              <a:solidFill>
                <a:srgbClr val="FF0000"/>
              </a:solidFill>
              <a:latin typeface="標楷體" panose="03000509000000000000" pitchFamily="65" charset="-120"/>
              <a:ea typeface="標楷體" panose="03000509000000000000" pitchFamily="65" charset="-120"/>
              <a:sym typeface="Arial" panose="020B0604020202020204" pitchFamily="34" charset="0"/>
            </a:endParaRPr>
          </a:p>
        </p:txBody>
      </p:sp>
    </p:spTree>
    <p:extLst>
      <p:ext uri="{BB962C8B-B14F-4D97-AF65-F5344CB8AC3E}">
        <p14:creationId xmlns:p14="http://schemas.microsoft.com/office/powerpoint/2010/main" val="271897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Result — </a:t>
            </a:r>
            <a:r>
              <a:rPr lang="en-US" altLang="zh-CN" dirty="0">
                <a:latin typeface="Times New Roman" panose="02020603050405020304" pitchFamily="18" charset="0"/>
                <a:cs typeface="Times New Roman" panose="02020603050405020304" pitchFamily="18" charset="0"/>
              </a:rPr>
              <a:t>Summary of changes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8" name="内容占位符 7">
            <a:extLst>
              <a:ext uri="{FF2B5EF4-FFF2-40B4-BE49-F238E27FC236}">
                <a16:creationId xmlns:a16="http://schemas.microsoft.com/office/drawing/2014/main" id="{793F8F97-64AD-4335-8704-7D9D3F4D162C}"/>
              </a:ext>
            </a:extLst>
          </p:cNvPr>
          <p:cNvSpPr>
            <a:spLocks noGrp="1"/>
          </p:cNvSpPr>
          <p:nvPr>
            <p:ph idx="1"/>
          </p:nvPr>
        </p:nvSpPr>
        <p:spPr>
          <a:xfrm>
            <a:off x="1295399" y="1981201"/>
            <a:ext cx="9601199" cy="3809999"/>
          </a:xfrm>
        </p:spPr>
        <p:txBody>
          <a:bodyPr/>
          <a:lstStyle/>
          <a:p>
            <a:r>
              <a:rPr lang="zh-TW" altLang="en-US" sz="1700" dirty="0">
                <a:latin typeface="標楷體" panose="03000509000000000000" pitchFamily="65" charset="-120"/>
                <a:ea typeface="標楷體" panose="03000509000000000000" pitchFamily="65" charset="-120"/>
              </a:rPr>
              <a:t>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a:t>
            </a:r>
            <a:r>
              <a:rPr lang="en-US" altLang="zh-TW" sz="1700" dirty="0">
                <a:latin typeface="標楷體" panose="03000509000000000000" pitchFamily="65" charset="-120"/>
                <a:ea typeface="標楷體" panose="03000509000000000000" pitchFamily="65" charset="-120"/>
              </a:rPr>
              <a:t> </a:t>
            </a:r>
            <a:r>
              <a:rPr lang="zh-TW" altLang="en-US" sz="1700" dirty="0">
                <a:latin typeface="標楷體" panose="03000509000000000000" pitchFamily="65" charset="-120"/>
                <a:ea typeface="標楷體" panose="03000509000000000000" pitchFamily="65" charset="-120"/>
              </a:rPr>
              <a:t>總結了行為指標的平均值，這些指標在第</a:t>
            </a:r>
            <a:r>
              <a:rPr lang="en-US" altLang="zh-TW" sz="1700" dirty="0">
                <a:latin typeface="標楷體" panose="03000509000000000000" pitchFamily="65" charset="-120"/>
                <a:ea typeface="標楷體" panose="03000509000000000000" pitchFamily="65" charset="-120"/>
              </a:rPr>
              <a:t>1</a:t>
            </a:r>
            <a:r>
              <a:rPr lang="zh-TW" altLang="en-US" sz="1700" dirty="0">
                <a:latin typeface="標楷體" panose="03000509000000000000" pitchFamily="65" charset="-120"/>
                <a:ea typeface="標楷體" panose="03000509000000000000" pitchFamily="65" charset="-120"/>
              </a:rPr>
              <a:t>輪（“</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before</a:t>
            </a:r>
            <a:r>
              <a:rPr lang="zh-TW" altLang="en-US" sz="1700" dirty="0">
                <a:latin typeface="標楷體" panose="03000509000000000000" pitchFamily="65" charset="-120"/>
                <a:ea typeface="標楷體" panose="03000509000000000000" pitchFamily="65" charset="-120"/>
              </a:rPr>
              <a:t>”）和第</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a:t>
            </a:r>
            <a:r>
              <a:rPr lang="zh-CN"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700" dirty="0">
                <a:latin typeface="標楷體" panose="03000509000000000000" pitchFamily="65" charset="-120"/>
                <a:ea typeface="標楷體" panose="03000509000000000000" pitchFamily="65" charset="-120"/>
              </a:rPr>
              <a:t>輪（“</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after</a:t>
            </a:r>
            <a:r>
              <a:rPr lang="zh-TW" altLang="en-US" sz="1700" dirty="0">
                <a:latin typeface="標楷體" panose="03000509000000000000" pitchFamily="65" charset="-120"/>
                <a:ea typeface="標楷體" panose="03000509000000000000" pitchFamily="65" charset="-120"/>
              </a:rPr>
              <a:t>”）中獲得。</a:t>
            </a:r>
            <a:endParaRPr lang="zh-CN" altLang="en-US" sz="1700" dirty="0">
              <a:latin typeface="標楷體" panose="03000509000000000000" pitchFamily="65" charset="-120"/>
              <a:ea typeface="標楷體" panose="03000509000000000000" pitchFamily="65" charset="-120"/>
            </a:endParaRPr>
          </a:p>
        </p:txBody>
      </p:sp>
      <p:pic>
        <p:nvPicPr>
          <p:cNvPr id="3" name="图片 2">
            <a:extLst>
              <a:ext uri="{FF2B5EF4-FFF2-40B4-BE49-F238E27FC236}">
                <a16:creationId xmlns:a16="http://schemas.microsoft.com/office/drawing/2014/main" id="{B2BBCD81-8C50-4DAE-A924-ECD23C87160C}"/>
              </a:ext>
            </a:extLst>
          </p:cNvPr>
          <p:cNvPicPr>
            <a:picLocks noChangeAspect="1"/>
          </p:cNvPicPr>
          <p:nvPr/>
        </p:nvPicPr>
        <p:blipFill>
          <a:blip r:embed="rId3"/>
          <a:stretch>
            <a:fillRect/>
          </a:stretch>
        </p:blipFill>
        <p:spPr>
          <a:xfrm rot="5400000">
            <a:off x="4191000" y="224809"/>
            <a:ext cx="3809997" cy="7992712"/>
          </a:xfrm>
          <a:prstGeom prst="rect">
            <a:avLst/>
          </a:prstGeom>
        </p:spPr>
      </p:pic>
    </p:spTree>
    <p:extLst>
      <p:ext uri="{BB962C8B-B14F-4D97-AF65-F5344CB8AC3E}">
        <p14:creationId xmlns:p14="http://schemas.microsoft.com/office/powerpoint/2010/main" val="3707951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Result — </a:t>
            </a:r>
            <a:r>
              <a:rPr lang="en-US" altLang="zh-CN" dirty="0">
                <a:latin typeface="Times New Roman" panose="02020603050405020304" pitchFamily="18" charset="0"/>
                <a:cs typeface="Times New Roman" panose="02020603050405020304" pitchFamily="18" charset="0"/>
              </a:rPr>
              <a:t>Summary of changes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8" name="内容占位符 7">
            <a:extLst>
              <a:ext uri="{FF2B5EF4-FFF2-40B4-BE49-F238E27FC236}">
                <a16:creationId xmlns:a16="http://schemas.microsoft.com/office/drawing/2014/main" id="{793F8F97-64AD-4335-8704-7D9D3F4D162C}"/>
              </a:ext>
            </a:extLst>
          </p:cNvPr>
          <p:cNvSpPr>
            <a:spLocks noGrp="1"/>
          </p:cNvSpPr>
          <p:nvPr>
            <p:ph idx="1"/>
          </p:nvPr>
        </p:nvSpPr>
        <p:spPr>
          <a:xfrm>
            <a:off x="1295400" y="1981201"/>
            <a:ext cx="4800600" cy="3809999"/>
          </a:xfrm>
        </p:spPr>
        <p:txBody>
          <a:bodyPr/>
          <a:lstStyle/>
          <a:p>
            <a:r>
              <a:rPr lang="zh-TW" altLang="en-US" sz="1700" dirty="0">
                <a:latin typeface="標楷體" panose="03000509000000000000" pitchFamily="65" charset="-120"/>
                <a:ea typeface="標楷體" panose="03000509000000000000" pitchFamily="65" charset="-120"/>
              </a:rPr>
              <a:t>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4 </a:t>
            </a:r>
            <a:r>
              <a:rPr lang="zh-TW" altLang="en-US" sz="1700" dirty="0">
                <a:latin typeface="標楷體" panose="03000509000000000000" pitchFamily="65" charset="-120"/>
                <a:ea typeface="標楷體" panose="03000509000000000000" pitchFamily="65" charset="-120"/>
              </a:rPr>
              <a:t>描述了變化的趨勢，其中</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A</a:t>
            </a:r>
            <a:r>
              <a:rPr lang="zh-TW" altLang="en-US" sz="1700" dirty="0">
                <a:latin typeface="標楷體" panose="03000509000000000000" pitchFamily="65" charset="-120"/>
                <a:ea typeface="標楷體" panose="03000509000000000000" pitchFamily="65" charset="-120"/>
              </a:rPr>
              <a:t>表示“在該組的大多數情況下觀察到顯著的改善”</a:t>
            </a:r>
            <a:r>
              <a:rPr lang="en-US" altLang="zh-TW" sz="1700" dirty="0">
                <a:latin typeface="標楷體" panose="03000509000000000000" pitchFamily="65" charset="-120"/>
                <a:ea typeface="標楷體" panose="03000509000000000000" pitchFamily="65" charset="-12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1700" dirty="0">
                <a:latin typeface="標楷體" panose="03000509000000000000" pitchFamily="65" charset="-120"/>
                <a:ea typeface="標楷體" panose="03000509000000000000" pitchFamily="65" charset="-120"/>
              </a:rPr>
              <a:t>表示</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在所有情況下</a:t>
            </a:r>
            <a:r>
              <a:rPr lang="zh-CN" altLang="en-US" sz="1700" dirty="0">
                <a:latin typeface="標楷體" panose="03000509000000000000" pitchFamily="65" charset="-120"/>
                <a:ea typeface="標楷體" panose="03000509000000000000" pitchFamily="65" charset="-120"/>
              </a:rPr>
              <a:t>，只有</a:t>
            </a:r>
            <a:r>
              <a:rPr lang="zh-TW" altLang="en-US" sz="1700" dirty="0">
                <a:latin typeface="標楷體" panose="03000509000000000000" pitchFamily="65" charset="-120"/>
                <a:ea typeface="標楷體" panose="03000509000000000000" pitchFamily="65" charset="-120"/>
              </a:rPr>
              <a:t>一種改善趨勢”</a:t>
            </a:r>
            <a:r>
              <a:rPr lang="en-US" altLang="zh-TW" sz="1700" dirty="0">
                <a:latin typeface="標楷體" panose="03000509000000000000" pitchFamily="65" charset="-120"/>
                <a:ea typeface="標楷體" panose="03000509000000000000" pitchFamily="65" charset="-12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C</a:t>
            </a:r>
            <a:r>
              <a:rPr lang="zh-TW" altLang="en-US" sz="1700" dirty="0">
                <a:latin typeface="標楷體" panose="03000509000000000000" pitchFamily="65" charset="-120"/>
                <a:ea typeface="標楷體" panose="03000509000000000000" pitchFamily="65" charset="-120"/>
              </a:rPr>
              <a:t>表示</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在部分</a:t>
            </a:r>
            <a:r>
              <a:rPr lang="zh-CN" altLang="en-US" sz="1700" dirty="0">
                <a:latin typeface="標楷體" panose="03000509000000000000" pitchFamily="65" charset="-120"/>
                <a:ea typeface="標楷體" panose="03000509000000000000" pitchFamily="65" charset="-120"/>
              </a:rPr>
              <a:t>情形</a:t>
            </a:r>
            <a:r>
              <a:rPr lang="zh-TW" altLang="en-US" sz="1700" dirty="0">
                <a:latin typeface="標楷體" panose="03000509000000000000" pitchFamily="65" charset="-120"/>
                <a:ea typeface="標楷體" panose="03000509000000000000" pitchFamily="65" charset="-120"/>
              </a:rPr>
              <a:t>中</a:t>
            </a:r>
            <a:r>
              <a:rPr lang="zh-CN" altLang="en-US" sz="1700" dirty="0">
                <a:latin typeface="標楷體" panose="03000509000000000000" pitchFamily="65" charset="-120"/>
                <a:ea typeface="標楷體" panose="03000509000000000000" pitchFamily="65" charset="-120"/>
              </a:rPr>
              <a:t>出現</a:t>
            </a:r>
            <a:r>
              <a:rPr lang="zh-TW" altLang="en-US" sz="1700" dirty="0">
                <a:latin typeface="標楷體" panose="03000509000000000000" pitchFamily="65" charset="-120"/>
                <a:ea typeface="標楷體" panose="03000509000000000000" pitchFamily="65" charset="-120"/>
              </a:rPr>
              <a:t>顯著的改善，但在少數</a:t>
            </a:r>
            <a:r>
              <a:rPr lang="zh-CN" altLang="en-US" sz="1700" dirty="0">
                <a:latin typeface="標楷體" panose="03000509000000000000" pitchFamily="65" charset="-120"/>
                <a:ea typeface="標楷體" panose="03000509000000000000" pitchFamily="65" charset="-120"/>
              </a:rPr>
              <a:t>情形</a:t>
            </a:r>
            <a:r>
              <a:rPr lang="zh-TW" altLang="en-US" sz="1700" dirty="0">
                <a:latin typeface="標楷體" panose="03000509000000000000" pitchFamily="65" charset="-120"/>
                <a:ea typeface="標楷體" panose="03000509000000000000" pitchFamily="65" charset="-120"/>
              </a:rPr>
              <a:t>中也出現了惡化的趨勢”</a:t>
            </a:r>
            <a:r>
              <a:rPr lang="en-US" altLang="zh-TW" sz="17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D</a:t>
            </a:r>
            <a:r>
              <a:rPr lang="zh-TW" altLang="en-US" sz="1700" dirty="0">
                <a:latin typeface="標楷體" panose="03000509000000000000" pitchFamily="65" charset="-120"/>
                <a:ea typeface="標楷體" panose="03000509000000000000" pitchFamily="65" charset="-120"/>
              </a:rPr>
              <a:t>表示</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混合趨勢，沒有意義”</a:t>
            </a:r>
            <a:r>
              <a:rPr lang="en-US" altLang="zh-TW" sz="1700" dirty="0">
                <a:latin typeface="標楷體" panose="03000509000000000000" pitchFamily="65" charset="-120"/>
                <a:ea typeface="標楷體" panose="03000509000000000000" pitchFamily="65" charset="-12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E</a:t>
            </a:r>
            <a:r>
              <a:rPr lang="zh-TW" altLang="en-US" sz="1700" dirty="0">
                <a:latin typeface="標楷體" panose="03000509000000000000" pitchFamily="65" charset="-120"/>
                <a:ea typeface="標楷體" panose="03000509000000000000" pitchFamily="65" charset="-120"/>
              </a:rPr>
              <a:t>表示</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普遍惡化的趨勢”。</a:t>
            </a:r>
            <a:endParaRPr lang="en-US" altLang="zh-TW" sz="1700" dirty="0">
              <a:latin typeface="標楷體" panose="03000509000000000000" pitchFamily="65" charset="-120"/>
              <a:ea typeface="標楷體" panose="03000509000000000000" pitchFamily="65" charset="-120"/>
            </a:endParaRPr>
          </a:p>
          <a:p>
            <a:r>
              <a:rPr lang="zh-TW" altLang="en-US" sz="1700" dirty="0">
                <a:latin typeface="標楷體" panose="03000509000000000000" pitchFamily="65" charset="-120"/>
                <a:ea typeface="標楷體" panose="03000509000000000000" pitchFamily="65" charset="-120"/>
              </a:rPr>
              <a:t>因此，上述等級涵蓋了觀察到的變化的所有</a:t>
            </a:r>
            <a:r>
              <a:rPr lang="zh-CN" altLang="en-US" sz="1700" dirty="0">
                <a:latin typeface="標楷體" panose="03000509000000000000" pitchFamily="65" charset="-120"/>
                <a:ea typeface="標楷體" panose="03000509000000000000" pitchFamily="65" charset="-120"/>
              </a:rPr>
              <a:t>情形</a:t>
            </a:r>
            <a:r>
              <a:rPr lang="zh-TW" altLang="en-US" sz="1700" dirty="0">
                <a:latin typeface="標楷體" panose="03000509000000000000" pitchFamily="65" charset="-120"/>
                <a:ea typeface="標楷體" panose="03000509000000000000" pitchFamily="65" charset="-120"/>
              </a:rPr>
              <a:t>，其中從</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A</a:t>
            </a:r>
            <a:r>
              <a:rPr lang="zh-TW" altLang="en-US" sz="1700" dirty="0">
                <a:latin typeface="標楷體" panose="03000509000000000000" pitchFamily="65" charset="-120"/>
                <a:ea typeface="標楷體" panose="03000509000000000000" pitchFamily="65" charset="-120"/>
              </a:rPr>
              <a:t>到</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E</a:t>
            </a:r>
            <a:r>
              <a:rPr lang="zh-TW" altLang="en-US" sz="1700" dirty="0">
                <a:latin typeface="標楷體" panose="03000509000000000000" pitchFamily="65" charset="-120"/>
                <a:ea typeface="標楷體" panose="03000509000000000000" pitchFamily="65" charset="-120"/>
              </a:rPr>
              <a:t>對應期望變化趨勢的</a:t>
            </a:r>
            <a:r>
              <a:rPr lang="zh-CN" altLang="en-US" sz="1700" dirty="0">
                <a:latin typeface="標楷體" panose="03000509000000000000" pitchFamily="65" charset="-120"/>
                <a:ea typeface="標楷體" panose="03000509000000000000" pitchFamily="65" charset="-120"/>
              </a:rPr>
              <a:t>減弱</a:t>
            </a:r>
            <a:r>
              <a:rPr lang="zh-TW" altLang="en-US" sz="1700" dirty="0">
                <a:latin typeface="標楷體" panose="03000509000000000000" pitchFamily="65" charset="-120"/>
                <a:ea typeface="標楷體" panose="03000509000000000000" pitchFamily="65" charset="-120"/>
              </a:rPr>
              <a:t>。總的來說，等級</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A-C</a:t>
            </a:r>
            <a:r>
              <a:rPr lang="zh-TW" altLang="en-US" sz="1700" dirty="0">
                <a:latin typeface="標楷體" panose="03000509000000000000" pitchFamily="65" charset="-120"/>
                <a:ea typeface="標楷體" panose="03000509000000000000" pitchFamily="65" charset="-120"/>
              </a:rPr>
              <a:t>可以被解釋為所考慮行為的改善，而等級</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D-E</a:t>
            </a:r>
            <a:r>
              <a:rPr lang="zh-TW" altLang="en-US" sz="1700" dirty="0">
                <a:latin typeface="標楷體" panose="03000509000000000000" pitchFamily="65" charset="-120"/>
                <a:ea typeface="標楷體" panose="03000509000000000000" pitchFamily="65" charset="-120"/>
              </a:rPr>
              <a:t>對應於缺乏</a:t>
            </a:r>
            <a:r>
              <a:rPr lang="zh-CN" altLang="en-US" sz="1700" dirty="0">
                <a:latin typeface="標楷體" panose="03000509000000000000" pitchFamily="65" charset="-120"/>
                <a:ea typeface="標楷體" panose="03000509000000000000" pitchFamily="65" charset="-120"/>
              </a:rPr>
              <a:t>改善</a:t>
            </a:r>
            <a:r>
              <a:rPr lang="zh-TW" altLang="en-US" sz="1700" dirty="0">
                <a:latin typeface="標楷體" panose="03000509000000000000" pitchFamily="65" charset="-120"/>
                <a:ea typeface="標楷體" panose="03000509000000000000" pitchFamily="65" charset="-120"/>
              </a:rPr>
              <a:t>。</a:t>
            </a:r>
            <a:endParaRPr lang="zh-CN" altLang="en-US" sz="1700" dirty="0">
              <a:latin typeface="標楷體" panose="03000509000000000000" pitchFamily="65" charset="-120"/>
              <a:ea typeface="標楷體" panose="03000509000000000000" pitchFamily="65" charset="-120"/>
            </a:endParaRPr>
          </a:p>
        </p:txBody>
      </p:sp>
      <p:pic>
        <p:nvPicPr>
          <p:cNvPr id="5" name="图片 4">
            <a:extLst>
              <a:ext uri="{FF2B5EF4-FFF2-40B4-BE49-F238E27FC236}">
                <a16:creationId xmlns:a16="http://schemas.microsoft.com/office/drawing/2014/main" id="{3CBFD669-69C4-4E23-9E40-CBED0D30671D}"/>
              </a:ext>
            </a:extLst>
          </p:cNvPr>
          <p:cNvPicPr>
            <a:picLocks noChangeAspect="1"/>
          </p:cNvPicPr>
          <p:nvPr/>
        </p:nvPicPr>
        <p:blipFill>
          <a:blip r:embed="rId3"/>
          <a:stretch>
            <a:fillRect/>
          </a:stretch>
        </p:blipFill>
        <p:spPr>
          <a:xfrm>
            <a:off x="6096001" y="1646238"/>
            <a:ext cx="5569596" cy="4502892"/>
          </a:xfrm>
          <a:prstGeom prst="rect">
            <a:avLst/>
          </a:prstGeom>
        </p:spPr>
      </p:pic>
    </p:spTree>
    <p:extLst>
      <p:ext uri="{BB962C8B-B14F-4D97-AF65-F5344CB8AC3E}">
        <p14:creationId xmlns:p14="http://schemas.microsoft.com/office/powerpoint/2010/main" val="5025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Result — </a:t>
            </a:r>
            <a:r>
              <a:rPr lang="en-US" altLang="zh-CN" dirty="0">
                <a:latin typeface="Times New Roman" panose="02020603050405020304" pitchFamily="18" charset="0"/>
                <a:cs typeface="Times New Roman" panose="02020603050405020304" pitchFamily="18" charset="0"/>
              </a:rPr>
              <a:t>Summary of changes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8" name="内容占位符 7">
            <a:extLst>
              <a:ext uri="{FF2B5EF4-FFF2-40B4-BE49-F238E27FC236}">
                <a16:creationId xmlns:a16="http://schemas.microsoft.com/office/drawing/2014/main" id="{793F8F97-64AD-4335-8704-7D9D3F4D162C}"/>
              </a:ext>
            </a:extLst>
          </p:cNvPr>
          <p:cNvSpPr>
            <a:spLocks noGrp="1"/>
          </p:cNvSpPr>
          <p:nvPr>
            <p:ph idx="1"/>
          </p:nvPr>
        </p:nvSpPr>
        <p:spPr>
          <a:xfrm>
            <a:off x="1295400" y="1981201"/>
            <a:ext cx="9601200" cy="3809999"/>
          </a:xfrm>
        </p:spPr>
        <p:txBody>
          <a:bodyPr>
            <a:normAutofit/>
          </a:bodyPr>
          <a:lstStyle/>
          <a:p>
            <a:r>
              <a:rPr lang="en-US" altLang="zh-TW" sz="17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700" dirty="0">
                <a:latin typeface="標楷體" panose="03000509000000000000" pitchFamily="65" charset="-120"/>
                <a:ea typeface="標楷體" panose="03000509000000000000" pitchFamily="65" charset="-120"/>
              </a:rPr>
              <a:t>號和</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700" dirty="0">
                <a:latin typeface="標楷體" panose="03000509000000000000" pitchFamily="65" charset="-120"/>
                <a:ea typeface="標楷體" panose="03000509000000000000" pitchFamily="65" charset="-120"/>
              </a:rPr>
              <a:t>號站點安裝系統後，自由行駛速度和人行橫道附近的速度都有所下降，而在</a:t>
            </a:r>
            <a:r>
              <a:rPr lang="en-US" altLang="zh-TW" sz="1700" dirty="0">
                <a:latin typeface="標楷體" panose="03000509000000000000" pitchFamily="65" charset="-120"/>
                <a:ea typeface="標楷體" panose="03000509000000000000" pitchFamily="65" charset="-120"/>
              </a:rPr>
              <a:t>3</a:t>
            </a:r>
            <a:r>
              <a:rPr lang="zh-TW" altLang="en-US" sz="1700" dirty="0">
                <a:latin typeface="標楷體" panose="03000509000000000000" pitchFamily="65" charset="-120"/>
                <a:ea typeface="標楷體" panose="03000509000000000000" pitchFamily="65" charset="-120"/>
              </a:rPr>
              <a:t>號和</a:t>
            </a:r>
            <a:r>
              <a:rPr lang="en-US" altLang="zh-TW" sz="1700" dirty="0">
                <a:latin typeface="標楷體" panose="03000509000000000000" pitchFamily="65" charset="-120"/>
                <a:ea typeface="標楷體" panose="03000509000000000000" pitchFamily="65" charset="-120"/>
              </a:rPr>
              <a:t>4</a:t>
            </a:r>
            <a:r>
              <a:rPr lang="zh-TW" altLang="en-US" sz="1700" dirty="0">
                <a:latin typeface="標楷體" panose="03000509000000000000" pitchFamily="65" charset="-120"/>
                <a:ea typeface="標楷體" panose="03000509000000000000" pitchFamily="65" charset="-120"/>
              </a:rPr>
              <a:t>號站點，觀察到混合的變化趨勢，速度實際上沒有變化。可以得出</a:t>
            </a:r>
            <a:r>
              <a:rPr lang="zh-CN" altLang="en-US" sz="1700" dirty="0">
                <a:latin typeface="標楷體" panose="03000509000000000000" pitchFamily="65" charset="-120"/>
                <a:ea typeface="標楷體" panose="03000509000000000000" pitchFamily="65" charset="-120"/>
              </a:rPr>
              <a:t>的</a:t>
            </a:r>
            <a:r>
              <a:rPr lang="zh-TW" altLang="en-US" sz="1700" dirty="0">
                <a:latin typeface="標楷體" panose="03000509000000000000" pitchFamily="65" charset="-120"/>
                <a:ea typeface="標楷體" panose="03000509000000000000" pitchFamily="65" charset="-120"/>
              </a:rPr>
              <a:t>結論</a:t>
            </a:r>
            <a:r>
              <a:rPr lang="zh-CN" altLang="en-US" sz="1700" dirty="0">
                <a:latin typeface="標楷體" panose="03000509000000000000" pitchFamily="65" charset="-120"/>
                <a:ea typeface="標楷體" panose="03000509000000000000" pitchFamily="65" charset="-120"/>
              </a:rPr>
              <a:t>是</a:t>
            </a:r>
            <a:r>
              <a:rPr lang="zh-TW" altLang="en-US" sz="1700" dirty="0">
                <a:latin typeface="標楷體" panose="03000509000000000000" pitchFamily="65" charset="-120"/>
                <a:ea typeface="標楷體" panose="03000509000000000000" pitchFamily="65" charset="-120"/>
              </a:rPr>
              <a:t>，該系統可以使人行橫道區域的平均車速</a:t>
            </a:r>
            <a:r>
              <a:rPr lang="zh-TW" altLang="en-US" sz="1700" dirty="0">
                <a:solidFill>
                  <a:srgbClr val="FF0000"/>
                </a:solidFill>
                <a:latin typeface="標楷體" panose="03000509000000000000" pitchFamily="65" charset="-120"/>
                <a:ea typeface="標楷體" panose="03000509000000000000" pitchFamily="65" charset="-120"/>
              </a:rPr>
              <a:t>降低</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2-5</a:t>
            </a:r>
            <a:r>
              <a:rPr lang="zh-TW" altLang="en-US" sz="1700" dirty="0">
                <a:solidFill>
                  <a:srgbClr val="FF0000"/>
                </a:solidFill>
                <a:latin typeface="標楷體" panose="03000509000000000000" pitchFamily="65" charset="-120"/>
                <a:ea typeface="標楷體" panose="03000509000000000000" pitchFamily="65" charset="-120"/>
              </a:rPr>
              <a:t>公里</a:t>
            </a:r>
            <a:r>
              <a:rPr lang="en-US" altLang="zh-TW" sz="1700" dirty="0">
                <a:solidFill>
                  <a:srgbClr val="FF0000"/>
                </a:solidFill>
                <a:latin typeface="標楷體" panose="03000509000000000000" pitchFamily="65" charset="-120"/>
                <a:ea typeface="標楷體" panose="03000509000000000000" pitchFamily="65" charset="-120"/>
              </a:rPr>
              <a:t>/</a:t>
            </a:r>
            <a:r>
              <a:rPr lang="zh-TW" altLang="en-US" sz="1700" dirty="0">
                <a:solidFill>
                  <a:srgbClr val="FF0000"/>
                </a:solidFill>
                <a:latin typeface="標楷體" panose="03000509000000000000" pitchFamily="65" charset="-120"/>
                <a:ea typeface="標楷體" panose="03000509000000000000" pitchFamily="65" charset="-120"/>
              </a:rPr>
              <a:t>小時</a:t>
            </a:r>
            <a:r>
              <a:rPr lang="zh-TW" altLang="en-US" sz="1700" dirty="0">
                <a:latin typeface="標楷體" panose="03000509000000000000" pitchFamily="65" charset="-120"/>
                <a:ea typeface="標楷體" panose="03000509000000000000" pitchFamily="65" charset="-120"/>
              </a:rPr>
              <a:t>，但顯然只在初始速度高於</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30</a:t>
            </a:r>
            <a:r>
              <a:rPr lang="zh-TW" altLang="en-US" sz="1700" dirty="0">
                <a:latin typeface="標楷體" panose="03000509000000000000" pitchFamily="65" charset="-120"/>
                <a:ea typeface="標楷體" panose="03000509000000000000" pitchFamily="65" charset="-120"/>
              </a:rPr>
              <a:t>公里</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小時的地方</a:t>
            </a:r>
            <a:r>
              <a:rPr lang="zh-CN" altLang="en-US" sz="1700" dirty="0">
                <a:latin typeface="標楷體" panose="03000509000000000000" pitchFamily="65" charset="-120"/>
                <a:ea typeface="標楷體" panose="03000509000000000000" pitchFamily="65" charset="-120"/>
              </a:rPr>
              <a:t>有效；</a:t>
            </a:r>
            <a:endParaRPr lang="en-US" altLang="zh-TW" sz="1700" dirty="0">
              <a:latin typeface="標楷體" panose="03000509000000000000" pitchFamily="65" charset="-120"/>
              <a:ea typeface="標楷體" panose="03000509000000000000" pitchFamily="65" charset="-120"/>
            </a:endParaRPr>
          </a:p>
          <a:p>
            <a:r>
              <a:rPr lang="zh-CN" altLang="en-US" sz="1700" dirty="0">
                <a:latin typeface="標楷體" panose="03000509000000000000" pitchFamily="65" charset="-120"/>
                <a:ea typeface="標楷體" panose="03000509000000000000" pitchFamily="65" charset="-120"/>
              </a:rPr>
              <a:t>在</a:t>
            </a:r>
            <a:r>
              <a:rPr lang="zh-TW" altLang="en-US" sz="1700" dirty="0">
                <a:latin typeface="標楷體" panose="03000509000000000000" pitchFamily="65" charset="-120"/>
                <a:ea typeface="標楷體" panose="03000509000000000000" pitchFamily="65" charset="-120"/>
              </a:rPr>
              <a:t>自由行駛速度和人行橫道附近的速度低於</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30</a:t>
            </a:r>
            <a:r>
              <a:rPr lang="zh-TW" altLang="en-US" sz="1700" dirty="0">
                <a:latin typeface="標楷體" panose="03000509000000000000" pitchFamily="65" charset="-120"/>
                <a:ea typeface="標楷體" panose="03000509000000000000" pitchFamily="65" charset="-120"/>
              </a:rPr>
              <a:t>公里</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小時</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系統似乎無法進一步降低速度。針對相同類別的交通量分析了站點的速度變化，承認</a:t>
            </a:r>
            <a:r>
              <a:rPr lang="zh-CN" altLang="en-US" sz="1700" dirty="0">
                <a:latin typeface="標楷體" panose="03000509000000000000" pitchFamily="65" charset="-120"/>
                <a:ea typeface="標楷體" panose="03000509000000000000" pitchFamily="65" charset="-120"/>
              </a:rPr>
              <a:t>交通流量</a:t>
            </a:r>
            <a:r>
              <a:rPr lang="zh-TW" altLang="en-US" sz="1700" dirty="0">
                <a:latin typeface="標楷體" panose="03000509000000000000" pitchFamily="65" charset="-120"/>
                <a:ea typeface="標楷體" panose="03000509000000000000" pitchFamily="65" charset="-120"/>
              </a:rPr>
              <a:t>變化的</a:t>
            </a:r>
            <a:r>
              <a:rPr lang="zh-CN" altLang="en-US" sz="1700" dirty="0">
                <a:latin typeface="標楷體" panose="03000509000000000000" pitchFamily="65" charset="-120"/>
                <a:ea typeface="標楷體" panose="03000509000000000000" pitchFamily="65" charset="-120"/>
              </a:rPr>
              <a:t>混淆</a:t>
            </a:r>
            <a:r>
              <a:rPr lang="zh-TW" altLang="en-US" sz="1700" dirty="0">
                <a:latin typeface="標楷體" panose="03000509000000000000" pitchFamily="65" charset="-120"/>
                <a:ea typeface="標楷體" panose="03000509000000000000" pitchFamily="65" charset="-120"/>
              </a:rPr>
              <a:t>因素</a:t>
            </a:r>
            <a:r>
              <a:rPr lang="zh-CN" altLang="en-US" sz="1700" dirty="0">
                <a:latin typeface="標楷體" panose="03000509000000000000" pitchFamily="65" charset="-120"/>
                <a:ea typeface="標楷體" panose="03000509000000000000" pitchFamily="65" charset="-120"/>
              </a:rPr>
              <a:t>對</a:t>
            </a:r>
            <a:r>
              <a:rPr lang="zh-TW" altLang="en-US" sz="1700" dirty="0">
                <a:latin typeface="標楷體" panose="03000509000000000000" pitchFamily="65" charset="-120"/>
                <a:ea typeface="標楷體" panose="03000509000000000000" pitchFamily="65" charset="-120"/>
              </a:rPr>
              <a:t>速度可能</a:t>
            </a:r>
            <a:r>
              <a:rPr lang="zh-CN" altLang="en-US" sz="1700" dirty="0">
                <a:latin typeface="標楷體" panose="03000509000000000000" pitchFamily="65" charset="-120"/>
                <a:ea typeface="標楷體" panose="03000509000000000000" pitchFamily="65" charset="-120"/>
              </a:rPr>
              <a:t>造成的</a:t>
            </a:r>
            <a:r>
              <a:rPr lang="zh-TW" altLang="en-US" sz="1700" dirty="0">
                <a:latin typeface="標楷體" panose="03000509000000000000" pitchFamily="65" charset="-120"/>
                <a:ea typeface="標楷體" panose="03000509000000000000" pitchFamily="65" charset="-120"/>
              </a:rPr>
              <a:t>影響。之後，由於收集的數據缺乏明顯的趨勢，並且主要是因為所考慮的大多數</a:t>
            </a:r>
            <a:r>
              <a:rPr lang="zh-CN" altLang="en-US" sz="1700" dirty="0">
                <a:latin typeface="標楷體" panose="03000509000000000000" pitchFamily="65" charset="-120"/>
                <a:ea typeface="標楷體" panose="03000509000000000000" pitchFamily="65" charset="-120"/>
              </a:rPr>
              <a:t>流量</a:t>
            </a:r>
            <a:r>
              <a:rPr lang="zh-TW" altLang="en-US" sz="1700" dirty="0">
                <a:latin typeface="標楷體" panose="03000509000000000000" pitchFamily="65" charset="-120"/>
                <a:ea typeface="標楷體" panose="03000509000000000000" pitchFamily="65" charset="-120"/>
              </a:rPr>
              <a:t>類別屬於相同的低到中等水平的車流量，因此尋找車</a:t>
            </a:r>
            <a:r>
              <a:rPr lang="zh-CN" altLang="en-US" sz="1700" dirty="0">
                <a:latin typeface="標楷體" panose="03000509000000000000" pitchFamily="65" charset="-120"/>
                <a:ea typeface="標楷體" panose="03000509000000000000" pitchFamily="65" charset="-120"/>
              </a:rPr>
              <a:t>流量</a:t>
            </a:r>
            <a:r>
              <a:rPr lang="zh-TW" altLang="en-US" sz="1700" dirty="0">
                <a:latin typeface="標楷體" panose="03000509000000000000" pitchFamily="65" charset="-120"/>
                <a:ea typeface="標楷體" panose="03000509000000000000" pitchFamily="65" charset="-120"/>
              </a:rPr>
              <a:t>對效果的影響似乎並不相關。</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每條車道每小時超過</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800</a:t>
            </a:r>
            <a:r>
              <a:rPr lang="zh-TW" altLang="en-US" sz="1700" dirty="0">
                <a:latin typeface="標楷體" panose="03000509000000000000" pitchFamily="65" charset="-120"/>
                <a:ea typeface="標楷體" panose="03000509000000000000" pitchFamily="65" charset="-120"/>
              </a:rPr>
              <a:t>輛車開始擁堵</a:t>
            </a:r>
            <a:r>
              <a:rPr lang="en-US" altLang="zh-TW" sz="1700" dirty="0">
                <a:latin typeface="標楷體" panose="03000509000000000000" pitchFamily="65" charset="-120"/>
                <a:ea typeface="標楷體" panose="03000509000000000000" pitchFamily="65" charset="-120"/>
              </a:rPr>
              <a:t>)</a:t>
            </a:r>
            <a:r>
              <a:rPr lang="zh-CN" altLang="en-US" sz="1700" dirty="0">
                <a:latin typeface="標楷體" panose="03000509000000000000" pitchFamily="65" charset="-120"/>
                <a:ea typeface="標楷體" panose="03000509000000000000" pitchFamily="65" charset="-120"/>
              </a:rPr>
              <a:t>。</a:t>
            </a:r>
            <a:endParaRPr lang="en-US" altLang="zh-TW" sz="1700" dirty="0">
              <a:latin typeface="標楷體" panose="03000509000000000000" pitchFamily="65" charset="-120"/>
              <a:ea typeface="標楷體" panose="03000509000000000000" pitchFamily="65" charset="-120"/>
            </a:endParaRPr>
          </a:p>
          <a:p>
            <a:r>
              <a:rPr lang="en-US" altLang="zh-TW" sz="1700" dirty="0">
                <a:latin typeface="標楷體" panose="03000509000000000000" pitchFamily="65" charset="-120"/>
                <a:ea typeface="標楷體" panose="03000509000000000000" pitchFamily="65" charset="-120"/>
              </a:rPr>
              <a:t>(2)</a:t>
            </a:r>
            <a:r>
              <a:rPr lang="zh-TW" altLang="en-US" sz="1700" dirty="0">
                <a:latin typeface="標楷體" panose="03000509000000000000" pitchFamily="65" charset="-120"/>
                <a:ea typeface="標楷體" panose="03000509000000000000" pitchFamily="65" charset="-120"/>
              </a:rPr>
              <a:t>總的來說，在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1-3</a:t>
            </a:r>
            <a:r>
              <a:rPr lang="zh-TW" altLang="en-US" sz="1700" dirty="0">
                <a:latin typeface="標楷體" panose="03000509000000000000" pitchFamily="65" charset="-120"/>
                <a:ea typeface="標楷體" panose="03000509000000000000" pitchFamily="65" charset="-120"/>
              </a:rPr>
              <a:t>號站點的行人</a:t>
            </a:r>
            <a:r>
              <a:rPr lang="zh-CN" altLang="en-US" sz="1700" dirty="0">
                <a:latin typeface="標楷體" panose="03000509000000000000" pitchFamily="65" charset="-120"/>
                <a:ea typeface="標楷體" panose="03000509000000000000" pitchFamily="65" charset="-120"/>
              </a:rPr>
              <a:t>通過上</a:t>
            </a:r>
            <a:r>
              <a:rPr lang="zh-TW" altLang="en-US" sz="1700" dirty="0">
                <a:latin typeface="標楷體" panose="03000509000000000000" pitchFamily="65" charset="-120"/>
                <a:ea typeface="標楷體" panose="03000509000000000000" pitchFamily="65" charset="-120"/>
              </a:rPr>
              <a:t>有積極的變化，而在</a:t>
            </a:r>
            <a:r>
              <a:rPr lang="zh-CN" altLang="en-US" sz="1700" dirty="0">
                <a:latin typeface="標楷體" panose="03000509000000000000" pitchFamily="65" charset="-120"/>
                <a:ea typeface="標楷體" panose="03000509000000000000" pitchFamily="65" charset="-120"/>
              </a:rPr>
              <a:t>站點</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700" dirty="0">
                <a:latin typeface="標楷體" panose="03000509000000000000" pitchFamily="65" charset="-120"/>
                <a:ea typeface="標楷體" panose="03000509000000000000" pitchFamily="65" charset="-120"/>
              </a:rPr>
              <a:t>，</a:t>
            </a:r>
            <a:r>
              <a:rPr lang="zh-CN" altLang="en-US" sz="1700" dirty="0">
                <a:latin typeface="標楷體" panose="03000509000000000000" pitchFamily="65" charset="-120"/>
                <a:ea typeface="標楷體" panose="03000509000000000000" pitchFamily="65" charset="-120"/>
              </a:rPr>
              <a:t>描述的</a:t>
            </a:r>
            <a:r>
              <a:rPr lang="zh-TW" altLang="en-US" sz="1700" dirty="0">
                <a:latin typeface="標楷體" panose="03000509000000000000" pitchFamily="65" charset="-120"/>
                <a:ea typeface="標楷體" panose="03000509000000000000" pitchFamily="65" charset="-120"/>
              </a:rPr>
              <a:t>不</a:t>
            </a:r>
            <a:r>
              <a:rPr lang="zh-CN" altLang="en-US" sz="1700" dirty="0">
                <a:latin typeface="標楷體" panose="03000509000000000000" pitchFamily="65" charset="-120"/>
                <a:ea typeface="標楷體" panose="03000509000000000000" pitchFamily="65" charset="-120"/>
              </a:rPr>
              <a:t>清晰</a:t>
            </a:r>
            <a:r>
              <a:rPr lang="zh-TW" altLang="en-US" sz="1700" dirty="0">
                <a:latin typeface="標楷體" panose="03000509000000000000" pitchFamily="65" charset="-120"/>
                <a:ea typeface="標楷體" panose="03000509000000000000" pitchFamily="65" charset="-120"/>
              </a:rPr>
              <a:t>。在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1-3</a:t>
            </a:r>
            <a:r>
              <a:rPr lang="zh-TW" altLang="en-US" sz="1700" dirty="0">
                <a:latin typeface="標楷體" panose="03000509000000000000" pitchFamily="65" charset="-120"/>
                <a:ea typeface="標楷體" panose="03000509000000000000" pitchFamily="65" charset="-120"/>
              </a:rPr>
              <a:t>號站點，在</a:t>
            </a:r>
            <a:r>
              <a:rPr lang="zh-CN" altLang="en-US" sz="1700" dirty="0">
                <a:latin typeface="標楷體" panose="03000509000000000000" pitchFamily="65" charset="-120"/>
                <a:ea typeface="標楷體" panose="03000509000000000000" pitchFamily="65" charset="-120"/>
              </a:rPr>
              <a:t>人行道開始</a:t>
            </a:r>
            <a:r>
              <a:rPr lang="zh-TW" altLang="en-US" sz="1700" dirty="0">
                <a:latin typeface="標楷體" panose="03000509000000000000" pitchFamily="65" charset="-120"/>
                <a:ea typeface="標楷體" panose="03000509000000000000" pitchFamily="65" charset="-120"/>
              </a:rPr>
              <a:t>的情況下，系統使行人</a:t>
            </a:r>
            <a:r>
              <a:rPr lang="zh-CN" altLang="en-US" sz="1700" dirty="0">
                <a:latin typeface="標楷體" panose="03000509000000000000" pitchFamily="65" charset="-120"/>
                <a:ea typeface="標楷體" panose="03000509000000000000" pitchFamily="65" charset="-120"/>
              </a:rPr>
              <a:t>通過</a:t>
            </a:r>
            <a:r>
              <a:rPr lang="zh-TW" altLang="en-US" sz="1700" dirty="0">
                <a:latin typeface="標楷體" panose="03000509000000000000" pitchFamily="65" charset="-120"/>
                <a:ea typeface="標楷體" panose="03000509000000000000" pitchFamily="65" charset="-120"/>
              </a:rPr>
              <a:t>率增加一倍</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而在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700" dirty="0">
                <a:latin typeface="標楷體" panose="03000509000000000000" pitchFamily="65" charset="-120"/>
                <a:ea typeface="標楷體" panose="03000509000000000000" pitchFamily="65" charset="-120"/>
              </a:rPr>
              <a:t>號和</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700" dirty="0">
                <a:latin typeface="標楷體" panose="03000509000000000000" pitchFamily="65" charset="-120"/>
                <a:ea typeface="標楷體" panose="03000509000000000000" pitchFamily="65" charset="-120"/>
              </a:rPr>
              <a:t>號站點，這個比率達到</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40</a:t>
            </a:r>
            <a:r>
              <a:rPr lang="zh-TW" altLang="en-US" sz="1700" dirty="0">
                <a:solidFill>
                  <a:srgbClr val="FF0000"/>
                </a:solidFill>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a:t>
            </a:r>
            <a:r>
              <a:rPr lang="zh-CN" altLang="en-US" sz="1700" dirty="0">
                <a:latin typeface="標楷體" panose="03000509000000000000" pitchFamily="65" charset="-120"/>
                <a:ea typeface="標楷體" panose="03000509000000000000" pitchFamily="65" charset="-120"/>
              </a:rPr>
              <a:t>在“行人穿越的中途”的情形中，系統沒有就其價值表現出系統性的改善。</a:t>
            </a:r>
            <a:r>
              <a:rPr lang="zh-TW" altLang="en-US" sz="1700" dirty="0">
                <a:latin typeface="標楷體" panose="03000509000000000000" pitchFamily="65" charset="-120"/>
                <a:ea typeface="標楷體" panose="03000509000000000000" pitchFamily="65" charset="-120"/>
              </a:rPr>
              <a:t>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700" dirty="0">
                <a:latin typeface="標楷體" panose="03000509000000000000" pitchFamily="65" charset="-120"/>
                <a:ea typeface="標楷體" panose="03000509000000000000" pitchFamily="65" charset="-120"/>
              </a:rPr>
              <a:t>號和</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700" dirty="0">
                <a:latin typeface="標楷體" panose="03000509000000000000" pitchFamily="65" charset="-120"/>
                <a:ea typeface="標楷體" panose="03000509000000000000" pitchFamily="65" charset="-120"/>
              </a:rPr>
              <a:t>號站點，其中</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70</a:t>
            </a:r>
            <a:r>
              <a:rPr lang="zh-TW" altLang="en-US" sz="1700" dirty="0">
                <a:solidFill>
                  <a:srgbClr val="FF0000"/>
                </a:solidFill>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的</a:t>
            </a:r>
            <a:r>
              <a:rPr lang="zh-CN" altLang="en-US" sz="1700" dirty="0">
                <a:latin typeface="標楷體" panose="03000509000000000000" pitchFamily="65" charset="-120"/>
                <a:ea typeface="標楷體" panose="03000509000000000000" pitchFamily="65" charset="-120"/>
              </a:rPr>
              <a:t>通過</a:t>
            </a:r>
            <a:r>
              <a:rPr lang="zh-TW" altLang="en-US" sz="1700" dirty="0">
                <a:latin typeface="標楷體" panose="03000509000000000000" pitchFamily="65" charset="-120"/>
                <a:ea typeface="標楷體" panose="03000509000000000000" pitchFamily="65" charset="-120"/>
              </a:rPr>
              <a:t>率似乎是一個”</a:t>
            </a:r>
            <a:r>
              <a:rPr lang="zh-CN" altLang="en-US" sz="1700" dirty="0">
                <a:latin typeface="標楷體" panose="03000509000000000000" pitchFamily="65" charset="-120"/>
                <a:ea typeface="標楷體" panose="03000509000000000000" pitchFamily="65" charset="-120"/>
              </a:rPr>
              <a:t>平衡點</a:t>
            </a:r>
            <a:r>
              <a:rPr lang="zh-TW" altLang="en-US" sz="1700" dirty="0">
                <a:latin typeface="標楷體" panose="03000509000000000000" pitchFamily="65" charset="-120"/>
                <a:ea typeface="標楷體" panose="03000509000000000000" pitchFamily="65" charset="-120"/>
              </a:rPr>
              <a:t>“。</a:t>
            </a:r>
            <a:r>
              <a:rPr lang="zh-CN" altLang="en-US" sz="1700" dirty="0">
                <a:latin typeface="標楷體" panose="03000509000000000000" pitchFamily="65" charset="-120"/>
                <a:ea typeface="標楷體" panose="03000509000000000000" pitchFamily="65" charset="-120"/>
              </a:rPr>
              <a:t>在</a:t>
            </a:r>
            <a:r>
              <a:rPr lang="zh-TW" altLang="en-US" sz="1700" dirty="0">
                <a:latin typeface="標楷體" panose="03000509000000000000" pitchFamily="65" charset="-120"/>
                <a:ea typeface="標楷體" panose="03000509000000000000" pitchFamily="65" charset="-120"/>
              </a:rPr>
              <a:t>站點</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700" dirty="0">
                <a:latin typeface="標楷體" panose="03000509000000000000" pitchFamily="65" charset="-120"/>
                <a:ea typeface="標楷體" panose="03000509000000000000" pitchFamily="65" charset="-120"/>
              </a:rPr>
              <a:t>和站點</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700" dirty="0">
                <a:latin typeface="標楷體" panose="03000509000000000000" pitchFamily="65" charset="-120"/>
                <a:ea typeface="標楷體" panose="03000509000000000000" pitchFamily="65" charset="-120"/>
              </a:rPr>
              <a:t>的最後一個索引</a:t>
            </a:r>
            <a:r>
              <a:rPr lang="zh-CN" altLang="en-US" sz="1700" dirty="0">
                <a:latin typeface="標楷體" panose="03000509000000000000" pitchFamily="65" charset="-120"/>
                <a:ea typeface="標楷體" panose="03000509000000000000" pitchFamily="65" charset="-120"/>
              </a:rPr>
              <a:t>的</a:t>
            </a:r>
            <a:r>
              <a:rPr lang="zh-TW" altLang="en-US" sz="1700" dirty="0">
                <a:latin typeface="標楷體" panose="03000509000000000000" pitchFamily="65" charset="-120"/>
                <a:ea typeface="標楷體" panose="03000509000000000000" pitchFamily="65" charset="-120"/>
              </a:rPr>
              <a:t>極高值可能源於這條街道上複雜的交通狀況</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公交車道的整合</a:t>
            </a:r>
            <a:r>
              <a:rPr lang="en-US" altLang="zh-TW" sz="1700" dirty="0">
                <a:latin typeface="標楷體" panose="03000509000000000000" pitchFamily="65" charset="-120"/>
                <a:ea typeface="標楷體" panose="03000509000000000000" pitchFamily="65" charset="-120"/>
              </a:rPr>
              <a:t>);</a:t>
            </a:r>
            <a:endParaRPr lang="zh-CN" altLang="en-US" sz="1700" dirty="0">
              <a:latin typeface="標楷體" panose="03000509000000000000" pitchFamily="65" charset="-120"/>
              <a:ea typeface="標楷體" panose="03000509000000000000" pitchFamily="65" charset="-120"/>
            </a:endParaRPr>
          </a:p>
          <a:p>
            <a:endParaRPr lang="zh-CN" altLang="en-US" sz="17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164157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Result — </a:t>
            </a:r>
            <a:r>
              <a:rPr lang="en-US" altLang="zh-CN" dirty="0">
                <a:latin typeface="Times New Roman" panose="02020603050405020304" pitchFamily="18" charset="0"/>
                <a:cs typeface="Times New Roman" panose="02020603050405020304" pitchFamily="18" charset="0"/>
              </a:rPr>
              <a:t>Summary of changes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8" name="内容占位符 7">
            <a:extLst>
              <a:ext uri="{FF2B5EF4-FFF2-40B4-BE49-F238E27FC236}">
                <a16:creationId xmlns:a16="http://schemas.microsoft.com/office/drawing/2014/main" id="{793F8F97-64AD-4335-8704-7D9D3F4D162C}"/>
              </a:ext>
            </a:extLst>
          </p:cNvPr>
          <p:cNvSpPr>
            <a:spLocks noGrp="1"/>
          </p:cNvSpPr>
          <p:nvPr>
            <p:ph idx="1"/>
          </p:nvPr>
        </p:nvSpPr>
        <p:spPr>
          <a:xfrm>
            <a:off x="1295400" y="1981201"/>
            <a:ext cx="9601200" cy="3809999"/>
          </a:xfrm>
        </p:spPr>
        <p:txBody>
          <a:bodyPr>
            <a:normAutofit lnSpcReduction="10000"/>
          </a:bodyPr>
          <a:lstStyle/>
          <a:p>
            <a:r>
              <a:rPr lang="en-US" altLang="zh-TW" sz="17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在研究的所有場地中，該系統將人行橫道區域的衝突率降低到可忽略不計，</a:t>
            </a:r>
            <a:r>
              <a:rPr lang="zh-TW" altLang="en-US" sz="1700" dirty="0">
                <a:solidFill>
                  <a:srgbClr val="FF0000"/>
                </a:solidFill>
                <a:latin typeface="標楷體" panose="03000509000000000000" pitchFamily="65" charset="-120"/>
                <a:ea typeface="標楷體" panose="03000509000000000000" pitchFamily="65" charset="-120"/>
              </a:rPr>
              <a:t>低於</a:t>
            </a:r>
            <a:r>
              <a:rPr lang="en-US" altLang="zh-TW" sz="1700" dirty="0">
                <a:solidFill>
                  <a:srgbClr val="FF0000"/>
                </a:solidFill>
                <a:latin typeface="標楷體" panose="03000509000000000000" pitchFamily="65" charset="-120"/>
                <a:ea typeface="標楷體" panose="03000509000000000000" pitchFamily="65" charset="-120"/>
              </a:rPr>
              <a:t>1</a:t>
            </a:r>
            <a:r>
              <a:rPr lang="zh-TW" altLang="en-US" sz="1700" dirty="0">
                <a:solidFill>
                  <a:srgbClr val="FF0000"/>
                </a:solidFill>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的水平。 在</a:t>
            </a:r>
            <a:r>
              <a:rPr lang="en-US" altLang="zh-TW" sz="1700" dirty="0">
                <a:latin typeface="標楷體" panose="03000509000000000000" pitchFamily="65" charset="-120"/>
                <a:ea typeface="標楷體" panose="03000509000000000000" pitchFamily="65" charset="-120"/>
              </a:rPr>
              <a:t>1</a:t>
            </a:r>
            <a:r>
              <a:rPr lang="zh-TW" altLang="en-US" sz="1700" dirty="0">
                <a:latin typeface="標楷體" panose="03000509000000000000" pitchFamily="65" charset="-120"/>
                <a:ea typeface="標楷體" panose="03000509000000000000" pitchFamily="65" charset="-120"/>
              </a:rPr>
              <a:t>號站點的改進尤其顯著，</a:t>
            </a:r>
            <a:r>
              <a:rPr lang="zh-CN" altLang="en-US" sz="1700" dirty="0">
                <a:latin typeface="標楷體" panose="03000509000000000000" pitchFamily="65" charset="-120"/>
                <a:ea typeface="標楷體" panose="03000509000000000000" pitchFamily="65" charset="-120"/>
              </a:rPr>
              <a:t>而在</a:t>
            </a:r>
            <a:r>
              <a:rPr lang="zh-TW" altLang="en-US" sz="1700" dirty="0">
                <a:latin typeface="標楷體" panose="03000509000000000000" pitchFamily="65" charset="-120"/>
                <a:ea typeface="標楷體" panose="03000509000000000000" pitchFamily="65" charset="-120"/>
              </a:rPr>
              <a:t>系統安裝之前這個</a:t>
            </a:r>
            <a:r>
              <a:rPr lang="zh-CN" altLang="en-US" sz="1700" dirty="0">
                <a:latin typeface="標楷體" panose="03000509000000000000" pitchFamily="65" charset="-120"/>
                <a:ea typeface="標楷體" panose="03000509000000000000" pitchFamily="65" charset="-120"/>
              </a:rPr>
              <a:t>比率</a:t>
            </a:r>
            <a:r>
              <a:rPr lang="zh-TW" altLang="en-US" sz="1700" dirty="0">
                <a:latin typeface="標楷體" panose="03000509000000000000" pitchFamily="65" charset="-120"/>
                <a:ea typeface="標楷體" panose="03000509000000000000" pitchFamily="65" charset="-120"/>
              </a:rPr>
              <a:t>很高</a:t>
            </a:r>
            <a:r>
              <a:rPr lang="zh-CN" altLang="en-US" sz="1700" dirty="0">
                <a:latin typeface="標楷體" panose="03000509000000000000" pitchFamily="65" charset="-120"/>
                <a:ea typeface="標楷體" panose="03000509000000000000" pitchFamily="65" charset="-120"/>
              </a:rPr>
              <a:t>。</a:t>
            </a:r>
            <a:endParaRPr lang="en-US" altLang="zh-CN" sz="1700" dirty="0">
              <a:latin typeface="標楷體" panose="03000509000000000000" pitchFamily="65" charset="-120"/>
              <a:ea typeface="標楷體" panose="03000509000000000000" pitchFamily="65" charset="-120"/>
            </a:endParaRPr>
          </a:p>
          <a:p>
            <a:r>
              <a:rPr lang="en-US" altLang="zh-TW" sz="17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4</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看來該系統吸引行人在“合法”的人行橫道上過馬路，因為在四個地點中的三個</a:t>
            </a:r>
            <a:r>
              <a:rPr lang="zh-CN" altLang="en-US" sz="1700" dirty="0">
                <a:latin typeface="標楷體" panose="03000509000000000000" pitchFamily="65" charset="-120"/>
                <a:ea typeface="標楷體" panose="03000509000000000000" pitchFamily="65" charset="-120"/>
              </a:rPr>
              <a:t>站點</a:t>
            </a:r>
            <a:r>
              <a:rPr lang="zh-TW" altLang="en-US" sz="1700" dirty="0">
                <a:latin typeface="標楷體" panose="03000509000000000000" pitchFamily="65" charset="-120"/>
                <a:ea typeface="標楷體" panose="03000509000000000000" pitchFamily="65" charset="-120"/>
              </a:rPr>
              <a:t>觀察到</a:t>
            </a:r>
            <a:r>
              <a:rPr lang="zh-CN" altLang="en-US" sz="1700" dirty="0">
                <a:latin typeface="標楷體" panose="03000509000000000000" pitchFamily="65" charset="-120"/>
                <a:ea typeface="標楷體" panose="03000509000000000000" pitchFamily="65" charset="-120"/>
              </a:rPr>
              <a:t>在</a:t>
            </a:r>
            <a:r>
              <a:rPr lang="zh-TW" altLang="en-US" sz="1700" dirty="0">
                <a:latin typeface="標楷體" panose="03000509000000000000" pitchFamily="65" charset="-120"/>
                <a:ea typeface="標楷體" panose="03000509000000000000" pitchFamily="65" charset="-120"/>
              </a:rPr>
              <a:t>人行橫道區域外</a:t>
            </a:r>
            <a:r>
              <a:rPr lang="zh-CN" altLang="en-US" sz="1700" dirty="0">
                <a:latin typeface="標楷體" panose="03000509000000000000" pitchFamily="65" charset="-120"/>
                <a:ea typeface="標楷體" panose="03000509000000000000" pitchFamily="65" charset="-120"/>
              </a:rPr>
              <a:t>穿行比率</a:t>
            </a:r>
            <a:r>
              <a:rPr lang="zh-TW" altLang="en-US" sz="1700" dirty="0">
                <a:latin typeface="標楷體" panose="03000509000000000000" pitchFamily="65" charset="-120"/>
                <a:ea typeface="標楷體" panose="03000509000000000000" pitchFamily="65" charset="-120"/>
              </a:rPr>
              <a:t>顯著減少。同樣，這種改進在</a:t>
            </a:r>
            <a:r>
              <a:rPr lang="zh-CN" altLang="en-US" sz="1700" dirty="0">
                <a:latin typeface="標楷體" panose="03000509000000000000" pitchFamily="65" charset="-120"/>
                <a:ea typeface="標楷體" panose="03000509000000000000" pitchFamily="65" charset="-120"/>
              </a:rPr>
              <a:t>站點</a:t>
            </a:r>
            <a:r>
              <a:rPr lang="en-US" altLang="zh-TW" sz="1700" dirty="0">
                <a:latin typeface="標楷體" panose="03000509000000000000" pitchFamily="65" charset="-120"/>
                <a:ea typeface="標楷體" panose="03000509000000000000" pitchFamily="65" charset="-120"/>
              </a:rPr>
              <a:t>1</a:t>
            </a:r>
            <a:r>
              <a:rPr lang="zh-TW" altLang="en-US" sz="1700" dirty="0">
                <a:latin typeface="標楷體" panose="03000509000000000000" pitchFamily="65" charset="-120"/>
                <a:ea typeface="標楷體" panose="03000509000000000000" pitchFamily="65" charset="-120"/>
              </a:rPr>
              <a:t>尤為明顯，在系統安裝之前，大約一半的行人</a:t>
            </a:r>
            <a:r>
              <a:rPr lang="zh-CN" altLang="en-US" sz="1700" dirty="0">
                <a:latin typeface="標楷體" panose="03000509000000000000" pitchFamily="65" charset="-120"/>
                <a:ea typeface="標楷體" panose="03000509000000000000" pitchFamily="65" charset="-120"/>
              </a:rPr>
              <a:t>通</a:t>
            </a:r>
            <a:r>
              <a:rPr lang="zh-TW" altLang="en-US" sz="1700" dirty="0">
                <a:latin typeface="標楷體" panose="03000509000000000000" pitchFamily="65" charset="-120"/>
                <a:ea typeface="標楷體" panose="03000509000000000000" pitchFamily="65" charset="-120"/>
              </a:rPr>
              <a:t>過人行橫道區域外的道路</a:t>
            </a:r>
            <a:r>
              <a:rPr lang="zh-CN" altLang="en-US" sz="1700" dirty="0">
                <a:latin typeface="標楷體" panose="03000509000000000000" pitchFamily="65" charset="-120"/>
                <a:ea typeface="標楷體" panose="03000509000000000000" pitchFamily="65" charset="-120"/>
              </a:rPr>
              <a:t>穿行</a:t>
            </a:r>
            <a:r>
              <a:rPr lang="zh-TW" altLang="en-US" sz="1700" dirty="0">
                <a:latin typeface="標楷體" panose="03000509000000000000" pitchFamily="65" charset="-120"/>
                <a:ea typeface="標楷體" panose="03000509000000000000" pitchFamily="65" charset="-120"/>
              </a:rPr>
              <a:t>。總體而言，該系統似乎有能力將此</a:t>
            </a:r>
            <a:r>
              <a:rPr lang="zh-CN" altLang="en-US" sz="1700" dirty="0">
                <a:latin typeface="標楷體" panose="03000509000000000000" pitchFamily="65" charset="-120"/>
                <a:ea typeface="標楷體" panose="03000509000000000000" pitchFamily="65" charset="-120"/>
              </a:rPr>
              <a:t>比</a:t>
            </a:r>
            <a:r>
              <a:rPr lang="zh-TW" altLang="en-US" sz="1700" dirty="0">
                <a:latin typeface="標楷體" panose="03000509000000000000" pitchFamily="65" charset="-120"/>
                <a:ea typeface="標楷體" panose="03000509000000000000" pitchFamily="65" charset="-120"/>
              </a:rPr>
              <a:t>率降低至</a:t>
            </a:r>
            <a:r>
              <a:rPr lang="zh-TW" altLang="en-US" sz="1700" dirty="0">
                <a:solidFill>
                  <a:srgbClr val="FF0000"/>
                </a:solidFill>
                <a:latin typeface="標楷體" panose="03000509000000000000" pitchFamily="65" charset="-120"/>
                <a:ea typeface="標楷體" panose="03000509000000000000" pitchFamily="65" charset="-120"/>
              </a:rPr>
              <a:t>約</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10</a:t>
            </a:r>
            <a:r>
              <a:rPr lang="zh-TW" altLang="en-US" sz="1700" dirty="0">
                <a:solidFill>
                  <a:srgbClr val="FF0000"/>
                </a:solidFill>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，但不能完全消除這一現象。後者在</a:t>
            </a:r>
            <a:r>
              <a:rPr lang="zh-CN" altLang="en-US" sz="1700" dirty="0">
                <a:latin typeface="標楷體" panose="03000509000000000000" pitchFamily="65" charset="-120"/>
                <a:ea typeface="標楷體" panose="03000509000000000000" pitchFamily="65" charset="-120"/>
              </a:rPr>
              <a:t>站點</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700" dirty="0">
                <a:latin typeface="標楷體" panose="03000509000000000000" pitchFamily="65" charset="-120"/>
                <a:ea typeface="標楷體" panose="03000509000000000000" pitchFamily="65" charset="-120"/>
              </a:rPr>
              <a:t>觀察到的行為中表明，其中指數在“</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before</a:t>
            </a:r>
            <a:r>
              <a:rPr lang="zh-TW" altLang="en-US" sz="1700" dirty="0">
                <a:latin typeface="標楷體" panose="03000509000000000000" pitchFamily="65" charset="-120"/>
                <a:ea typeface="標楷體" panose="03000509000000000000" pitchFamily="65" charset="-120"/>
              </a:rPr>
              <a:t>”期間較低並且在“</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after</a:t>
            </a:r>
            <a:r>
              <a:rPr lang="zh-TW" altLang="en-US" sz="1700" dirty="0">
                <a:latin typeface="標楷體" panose="03000509000000000000" pitchFamily="65" charset="-120"/>
                <a:ea typeface="標楷體" panose="03000509000000000000" pitchFamily="65" charset="-120"/>
              </a:rPr>
              <a:t>”期間表現出不一致的變化。 在這一點上，值得一提的是，進入人行橫道外的道路的行人不會激活閃光燈。</a:t>
            </a:r>
            <a:endParaRPr lang="en-US" altLang="zh-TW" sz="1700" dirty="0">
              <a:latin typeface="標楷體" panose="03000509000000000000" pitchFamily="65" charset="-120"/>
              <a:ea typeface="標楷體" panose="03000509000000000000" pitchFamily="65" charset="-120"/>
            </a:endParaRPr>
          </a:p>
          <a:p>
            <a:r>
              <a:rPr lang="zh-TW" altLang="en-US" sz="1700" dirty="0">
                <a:latin typeface="標楷體" panose="03000509000000000000" pitchFamily="65" charset="-120"/>
                <a:ea typeface="標楷體" panose="03000509000000000000" pitchFamily="65" charset="-120"/>
              </a:rPr>
              <a:t>至於行人遵守安全</a:t>
            </a:r>
            <a:r>
              <a:rPr lang="zh-CN" altLang="en-US" sz="1700" dirty="0">
                <a:latin typeface="標楷體" panose="03000509000000000000" pitchFamily="65" charset="-120"/>
                <a:ea typeface="標楷體" panose="03000509000000000000" pitchFamily="65" charset="-120"/>
              </a:rPr>
              <a:t>穿行</a:t>
            </a:r>
            <a:r>
              <a:rPr lang="zh-TW" altLang="en-US" sz="1700" dirty="0">
                <a:latin typeface="標楷體" panose="03000509000000000000" pitchFamily="65" charset="-120"/>
                <a:ea typeface="標楷體" panose="03000509000000000000" pitchFamily="65" charset="-120"/>
              </a:rPr>
              <a:t>規則所觀察到的變化，其中大多數都是微不足道的</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err="1">
                <a:latin typeface="Times New Roman" panose="02020603050405020304" pitchFamily="18" charset="0"/>
                <a:ea typeface="標楷體" panose="03000509000000000000" pitchFamily="65" charset="-120"/>
                <a:cs typeface="Times New Roman" panose="02020603050405020304" pitchFamily="18" charset="0"/>
              </a:rPr>
              <a:t>Hakkert</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err="1">
                <a:latin typeface="Times New Roman" panose="02020603050405020304" pitchFamily="18" charset="0"/>
                <a:ea typeface="標楷體" panose="03000509000000000000" pitchFamily="65" charset="-120"/>
                <a:cs typeface="Times New Roman" panose="02020603050405020304" pitchFamily="18" charset="0"/>
              </a:rPr>
              <a:t>Gitelman</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Ben-</a:t>
            </a:r>
            <a:r>
              <a:rPr lang="en-US" altLang="zh-TW" sz="1700" dirty="0" err="1">
                <a:latin typeface="Times New Roman" panose="02020603050405020304" pitchFamily="18" charset="0"/>
                <a:ea typeface="標楷體" panose="03000509000000000000" pitchFamily="65" charset="-120"/>
                <a:cs typeface="Times New Roman" panose="02020603050405020304" pitchFamily="18" charset="0"/>
              </a:rPr>
              <a:t>Shabat</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2000</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700" dirty="0">
                <a:latin typeface="標楷體" panose="03000509000000000000" pitchFamily="65" charset="-120"/>
                <a:ea typeface="標楷體" panose="03000509000000000000" pitchFamily="65" charset="-120"/>
              </a:rPr>
              <a:t>。在所有</a:t>
            </a:r>
            <a:r>
              <a:rPr lang="zh-CN" altLang="en-US" sz="1700" dirty="0">
                <a:latin typeface="標楷體" panose="03000509000000000000" pitchFamily="65" charset="-120"/>
                <a:ea typeface="標楷體" panose="03000509000000000000" pitchFamily="65" charset="-120"/>
              </a:rPr>
              <a:t>測試站點中</a:t>
            </a:r>
            <a:r>
              <a:rPr lang="zh-TW" altLang="en-US" sz="1700" dirty="0">
                <a:latin typeface="標楷體" panose="03000509000000000000" pitchFamily="65" charset="-120"/>
                <a:ea typeface="標楷體" panose="03000509000000000000" pitchFamily="65" charset="-120"/>
              </a:rPr>
              <a:t>，在穿越之前，觀察到迎面而來的車輛的行人比率略有上升趨勢</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然而，總體而言，對於</a:t>
            </a:r>
            <a:r>
              <a:rPr lang="zh-CN" altLang="en-US" sz="1700" dirty="0">
                <a:latin typeface="標楷體" panose="03000509000000000000" pitchFamily="65" charset="-120"/>
                <a:ea typeface="標楷體" panose="03000509000000000000" pitchFamily="65" charset="-120"/>
              </a:rPr>
              <a:t>所有的</a:t>
            </a:r>
            <a:r>
              <a:rPr lang="zh-TW" altLang="en-US" sz="1700" dirty="0">
                <a:latin typeface="標楷體" panose="03000509000000000000" pitchFamily="65" charset="-120"/>
                <a:ea typeface="標楷體" panose="03000509000000000000" pitchFamily="65" charset="-120"/>
              </a:rPr>
              <a:t>車輛交通情況（“在路上</a:t>
            </a:r>
            <a:r>
              <a:rPr lang="zh-CN" altLang="en-US" sz="1700" dirty="0">
                <a:latin typeface="標楷體" panose="03000509000000000000" pitchFamily="65" charset="-120"/>
                <a:ea typeface="標楷體" panose="03000509000000000000" pitchFamily="65" charset="-120"/>
              </a:rPr>
              <a:t>沒有迎面駛來的</a:t>
            </a:r>
            <a:r>
              <a:rPr lang="zh-TW" altLang="en-US" sz="1700" dirty="0">
                <a:latin typeface="標楷體" panose="03000509000000000000" pitchFamily="65" charset="-120"/>
                <a:ea typeface="標楷體" panose="03000509000000000000" pitchFamily="65" charset="-120"/>
              </a:rPr>
              <a:t>車輛”</a:t>
            </a:r>
            <a:r>
              <a:rPr lang="en-US" altLang="zh-TW" sz="1700" dirty="0">
                <a:latin typeface="標楷體" panose="03000509000000000000" pitchFamily="65" charset="-120"/>
                <a:ea typeface="標楷體" panose="03000509000000000000" pitchFamily="65" charset="-120"/>
              </a:rPr>
              <a:t>;“</a:t>
            </a:r>
            <a:r>
              <a:rPr lang="zh-CN" altLang="en-US" sz="1700" dirty="0">
                <a:latin typeface="標楷體" panose="03000509000000000000" pitchFamily="65" charset="-120"/>
                <a:ea typeface="標楷體" panose="03000509000000000000" pitchFamily="65" charset="-120"/>
              </a:rPr>
              <a:t>車輛從相鄰的車道上靠近</a:t>
            </a:r>
            <a:r>
              <a:rPr lang="zh-TW" altLang="en-US" sz="1700" dirty="0">
                <a:latin typeface="標楷體" panose="03000509000000000000" pitchFamily="65" charset="-120"/>
                <a:ea typeface="標楷體" panose="03000509000000000000" pitchFamily="65" charset="-120"/>
              </a:rPr>
              <a:t>”等），該</a:t>
            </a:r>
            <a:r>
              <a:rPr lang="zh-CN" altLang="en-US" sz="1700" dirty="0">
                <a:latin typeface="標楷體" panose="03000509000000000000" pitchFamily="65" charset="-120"/>
                <a:ea typeface="標楷體" panose="03000509000000000000" pitchFamily="65" charset="-120"/>
              </a:rPr>
              <a:t>比率</a:t>
            </a:r>
            <a:r>
              <a:rPr lang="zh-TW" altLang="en-US" sz="1700" dirty="0">
                <a:latin typeface="標楷體" panose="03000509000000000000" pitchFamily="65" charset="-120"/>
                <a:ea typeface="標楷體" panose="03000509000000000000" pitchFamily="65" charset="-120"/>
              </a:rPr>
              <a:t>一直保持在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0.9-1</a:t>
            </a:r>
            <a:r>
              <a:rPr lang="zh-TW" altLang="en-US" sz="1700" dirty="0">
                <a:latin typeface="標楷體" panose="03000509000000000000" pitchFamily="65" charset="-120"/>
                <a:ea typeface="標楷體" panose="03000509000000000000" pitchFamily="65" charset="-120"/>
              </a:rPr>
              <a:t>的範圍內。</a:t>
            </a:r>
            <a:r>
              <a:rPr lang="zh-CN" altLang="en-US" sz="1700" dirty="0">
                <a:latin typeface="標楷體" panose="03000509000000000000" pitchFamily="65" charset="-120"/>
                <a:ea typeface="標楷體" panose="03000509000000000000" pitchFamily="65" charset="-120"/>
              </a:rPr>
              <a:t>在各輪次中，</a:t>
            </a:r>
            <a:r>
              <a:rPr lang="zh-TW" altLang="en-US" sz="1700" dirty="0">
                <a:latin typeface="標楷體" panose="03000509000000000000" pitchFamily="65" charset="-120"/>
                <a:ea typeface="標楷體" panose="03000509000000000000" pitchFamily="65" charset="-120"/>
              </a:rPr>
              <a:t>根據位置（站點</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700" dirty="0">
                <a:latin typeface="標楷體" panose="03000509000000000000" pitchFamily="65" charset="-120"/>
                <a:ea typeface="標楷體" panose="03000509000000000000" pitchFamily="65" charset="-120"/>
              </a:rPr>
              <a:t>和站點</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700" dirty="0">
                <a:latin typeface="標楷體" panose="03000509000000000000" pitchFamily="65" charset="-120"/>
                <a:ea typeface="標楷體" panose="03000509000000000000" pitchFamily="65" charset="-120"/>
              </a:rPr>
              <a:t>而不是站點</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700" dirty="0">
                <a:latin typeface="標楷體" panose="03000509000000000000" pitchFamily="65" charset="-120"/>
                <a:ea typeface="標楷體" panose="03000509000000000000" pitchFamily="65" charset="-120"/>
              </a:rPr>
              <a:t>和站點</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700" dirty="0">
                <a:latin typeface="標楷體" panose="03000509000000000000" pitchFamily="65" charset="-120"/>
                <a:ea typeface="標楷體" panose="03000509000000000000" pitchFamily="65" charset="-120"/>
              </a:rPr>
              <a:t>）或交通狀況</a:t>
            </a:r>
            <a:r>
              <a:rPr lang="zh-CN" altLang="en-US" sz="1700" dirty="0">
                <a:latin typeface="標楷體" panose="03000509000000000000" pitchFamily="65" charset="-120"/>
                <a:ea typeface="標楷體" panose="03000509000000000000" pitchFamily="65" charset="-120"/>
              </a:rPr>
              <a:t>，行人在</a:t>
            </a:r>
            <a:r>
              <a:rPr lang="zh-TW" altLang="en-US" sz="1700" dirty="0">
                <a:latin typeface="標楷體" panose="03000509000000000000" pitchFamily="65" charset="-120"/>
                <a:ea typeface="標楷體" panose="03000509000000000000" pitchFamily="65" charset="-120"/>
              </a:rPr>
              <a:t>交叉路口停止的</a:t>
            </a:r>
            <a:r>
              <a:rPr lang="zh-CN" altLang="en-US" sz="1700" dirty="0">
                <a:latin typeface="標楷體" panose="03000509000000000000" pitchFamily="65" charset="-120"/>
                <a:ea typeface="標楷體" panose="03000509000000000000" pitchFamily="65" charset="-120"/>
              </a:rPr>
              <a:t>比率</a:t>
            </a:r>
            <a:r>
              <a:rPr lang="zh-TW" altLang="en-US" sz="1700" dirty="0">
                <a:latin typeface="標楷體" panose="03000509000000000000" pitchFamily="65" charset="-120"/>
                <a:ea typeface="標楷體" panose="03000509000000000000" pitchFamily="65" charset="-120"/>
              </a:rPr>
              <a:t>沒有</a:t>
            </a:r>
            <a:r>
              <a:rPr lang="zh-CN" altLang="en-US" sz="1700" dirty="0">
                <a:latin typeface="標楷體" panose="03000509000000000000" pitchFamily="65" charset="-120"/>
                <a:ea typeface="標楷體" panose="03000509000000000000" pitchFamily="65" charset="-120"/>
              </a:rPr>
              <a:t>明顯的</a:t>
            </a:r>
            <a:r>
              <a:rPr lang="zh-TW" altLang="en-US" sz="1700" dirty="0">
                <a:latin typeface="標楷體" panose="03000509000000000000" pitchFamily="65" charset="-120"/>
                <a:ea typeface="標楷體" panose="03000509000000000000" pitchFamily="65" charset="-120"/>
              </a:rPr>
              <a:t>趨勢。一般來說，在沒有車輛迎面而來的情況下，</a:t>
            </a:r>
            <a:r>
              <a:rPr lang="zh-CN" altLang="en-US" sz="1700" dirty="0">
                <a:latin typeface="標楷體" panose="03000509000000000000" pitchFamily="65" charset="-120"/>
                <a:ea typeface="標楷體" panose="03000509000000000000" pitchFamily="65" charset="-120"/>
              </a:rPr>
              <a:t>行人</a:t>
            </a:r>
            <a:r>
              <a:rPr lang="zh-TW" altLang="en-US" sz="1700" dirty="0">
                <a:latin typeface="標楷體" panose="03000509000000000000" pitchFamily="65" charset="-120"/>
                <a:ea typeface="標楷體" panose="03000509000000000000" pitchFamily="65" charset="-120"/>
              </a:rPr>
              <a:t>在交叉路口之前的</a:t>
            </a:r>
            <a:r>
              <a:rPr lang="zh-CN" altLang="en-US" sz="1700" dirty="0">
                <a:latin typeface="標楷體" panose="03000509000000000000" pitchFamily="65" charset="-120"/>
                <a:ea typeface="標楷體" panose="03000509000000000000" pitchFamily="65" charset="-120"/>
              </a:rPr>
              <a:t>停止的比率</a:t>
            </a:r>
            <a:r>
              <a:rPr lang="zh-TW" altLang="en-US" sz="1700" dirty="0">
                <a:latin typeface="標楷體" panose="03000509000000000000" pitchFamily="65" charset="-120"/>
                <a:ea typeface="標楷體" panose="03000509000000000000" pitchFamily="65" charset="-120"/>
              </a:rPr>
              <a:t>保持在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0.4-0.5</a:t>
            </a:r>
            <a:r>
              <a:rPr lang="zh-TW" altLang="en-US" sz="1700" dirty="0">
                <a:latin typeface="標楷體" panose="03000509000000000000" pitchFamily="65" charset="-120"/>
                <a:ea typeface="標楷體" panose="03000509000000000000" pitchFamily="65" charset="-120"/>
              </a:rPr>
              <a:t>，</a:t>
            </a:r>
            <a:r>
              <a:rPr lang="zh-CN" altLang="en-US" sz="1700" dirty="0">
                <a:latin typeface="標楷體" panose="03000509000000000000" pitchFamily="65" charset="-120"/>
                <a:ea typeface="標楷體" panose="03000509000000000000" pitchFamily="65" charset="-120"/>
              </a:rPr>
              <a:t>而</a:t>
            </a:r>
            <a:r>
              <a:rPr lang="zh-TW" altLang="en-US" sz="1700" dirty="0">
                <a:latin typeface="標楷體" panose="03000509000000000000" pitchFamily="65" charset="-120"/>
                <a:ea typeface="標楷體" panose="03000509000000000000" pitchFamily="65" charset="-120"/>
              </a:rPr>
              <a:t>在其餘情況下在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0.5-0.9</a:t>
            </a:r>
            <a:r>
              <a:rPr lang="zh-TW" altLang="en-US" sz="1700" dirty="0">
                <a:latin typeface="標楷體" panose="03000509000000000000" pitchFamily="65" charset="-120"/>
                <a:ea typeface="標楷體" panose="03000509000000000000" pitchFamily="65" charset="-120"/>
              </a:rPr>
              <a:t>之間變化。因此，沒有發現該系統對行人遵守</a:t>
            </a:r>
            <a:r>
              <a:rPr lang="zh-CN" altLang="en-US" sz="1700" dirty="0">
                <a:latin typeface="標楷體" panose="03000509000000000000" pitchFamily="65" charset="-120"/>
                <a:ea typeface="標楷體" panose="03000509000000000000" pitchFamily="65" charset="-120"/>
              </a:rPr>
              <a:t>交通</a:t>
            </a:r>
            <a:r>
              <a:rPr lang="zh-TW" altLang="en-US" sz="1700" dirty="0">
                <a:latin typeface="標楷體" panose="03000509000000000000" pitchFamily="65" charset="-120"/>
                <a:ea typeface="標楷體" panose="03000509000000000000" pitchFamily="65" charset="-120"/>
              </a:rPr>
              <a:t>規則的不當影響。</a:t>
            </a:r>
            <a:endParaRPr lang="en-US" altLang="zh-TW" sz="1700" dirty="0">
              <a:latin typeface="標楷體" panose="03000509000000000000" pitchFamily="65" charset="-120"/>
              <a:ea typeface="標楷體" panose="03000509000000000000" pitchFamily="65" charset="-120"/>
            </a:endParaRPr>
          </a:p>
          <a:p>
            <a:endParaRPr lang="zh-CN" altLang="en-US" sz="17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145482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Discussion and conclusion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8" name="内容占位符 7">
            <a:extLst>
              <a:ext uri="{FF2B5EF4-FFF2-40B4-BE49-F238E27FC236}">
                <a16:creationId xmlns:a16="http://schemas.microsoft.com/office/drawing/2014/main" id="{793F8F97-64AD-4335-8704-7D9D3F4D162C}"/>
              </a:ext>
            </a:extLst>
          </p:cNvPr>
          <p:cNvSpPr>
            <a:spLocks noGrp="1"/>
          </p:cNvSpPr>
          <p:nvPr>
            <p:ph idx="1"/>
          </p:nvPr>
        </p:nvSpPr>
        <p:spPr>
          <a:xfrm>
            <a:off x="1295400" y="1981201"/>
            <a:ext cx="9601200" cy="3809999"/>
          </a:xfrm>
        </p:spPr>
        <p:txBody>
          <a:bodyPr>
            <a:normAutofit/>
          </a:bodyPr>
          <a:lstStyle/>
          <a:p>
            <a:r>
              <a:rPr lang="zh-TW" altLang="en-US" sz="1700" dirty="0">
                <a:latin typeface="標楷體" panose="03000509000000000000" pitchFamily="65" charset="-120"/>
                <a:ea typeface="標楷體" panose="03000509000000000000" pitchFamily="65" charset="-120"/>
              </a:rPr>
              <a:t>在這項研究中，評估了一種新的</a:t>
            </a:r>
            <a:r>
              <a:rPr lang="zh-CN" altLang="en-US" sz="1700" dirty="0">
                <a:latin typeface="標楷體" panose="03000509000000000000" pitchFamily="65" charset="-120"/>
                <a:ea typeface="標楷體" panose="03000509000000000000" pitchFamily="65" charset="-120"/>
              </a:rPr>
              <a:t>無需</a:t>
            </a:r>
            <a:r>
              <a:rPr lang="zh-TW" altLang="en-US" sz="1700" dirty="0">
                <a:latin typeface="標楷體" panose="03000509000000000000" pitchFamily="65" charset="-120"/>
                <a:ea typeface="標楷體" panose="03000509000000000000" pitchFamily="65" charset="-120"/>
              </a:rPr>
              <a:t>控制的行人穿越</a:t>
            </a:r>
            <a:r>
              <a:rPr lang="en-US" altLang="zh-CN"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人行橫道警告系統</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對行人和車輛行為的影響。該實驗在四個繁忙的城市交叉口進行，具有相當不同的場地特定條件。</a:t>
            </a:r>
            <a:r>
              <a:rPr lang="zh-CN" altLang="en-US" sz="1700" dirty="0">
                <a:latin typeface="標楷體" panose="03000509000000000000" pitchFamily="65" charset="-120"/>
                <a:ea typeface="標楷體" panose="03000509000000000000" pitchFamily="65" charset="-120"/>
              </a:rPr>
              <a:t>然而</a:t>
            </a:r>
            <a:r>
              <a:rPr lang="zh-TW" altLang="en-US" sz="1700" dirty="0">
                <a:latin typeface="標楷體" panose="03000509000000000000" pitchFamily="65" charset="-120"/>
                <a:ea typeface="標楷體" panose="03000509000000000000" pitchFamily="65" charset="-120"/>
              </a:rPr>
              <a:t>，由於外部需求，該研究涉及兩種類型的系統，進一步擴散了研究的框架。此外，這兩種類型在研究的不同階段都存在一些操作問題。所有這些原因導致在測試條件下比通常的異質性更多。</a:t>
            </a:r>
            <a:r>
              <a:rPr lang="zh-CN" altLang="en-US" sz="1700" dirty="0">
                <a:latin typeface="標楷體" panose="03000509000000000000" pitchFamily="65" charset="-120"/>
                <a:ea typeface="標楷體" panose="03000509000000000000" pitchFamily="65" charset="-120"/>
              </a:rPr>
              <a:t>認識到</a:t>
            </a:r>
            <a:r>
              <a:rPr lang="zh-TW" altLang="en-US" sz="1700" dirty="0">
                <a:latin typeface="標楷體" panose="03000509000000000000" pitchFamily="65" charset="-120"/>
                <a:ea typeface="標楷體" panose="03000509000000000000" pitchFamily="65" charset="-120"/>
              </a:rPr>
              <a:t>這一點，調查結果分為兩個層次：第一，尋找人行橫道預警系統的一般影響（在所有觀測地點）</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第二，切斷系統類型的影響（在兩個站點對兩個站點）。</a:t>
            </a:r>
            <a:endParaRPr lang="en-US" altLang="zh-TW" sz="1700" dirty="0">
              <a:latin typeface="標楷體" panose="03000509000000000000" pitchFamily="65" charset="-120"/>
              <a:ea typeface="標楷體" panose="03000509000000000000" pitchFamily="65" charset="-120"/>
            </a:endParaRPr>
          </a:p>
          <a:p>
            <a:r>
              <a:rPr lang="zh-TW" altLang="en-US" sz="1700" dirty="0">
                <a:latin typeface="標楷體" panose="03000509000000000000" pitchFamily="65" charset="-120"/>
                <a:ea typeface="標楷體" panose="03000509000000000000" pitchFamily="65" charset="-120"/>
              </a:rPr>
              <a:t>總體而言，結果表明，人行橫道警告系統有可能對人行橫道區域的車輛</a:t>
            </a:r>
            <a:r>
              <a:rPr lang="en-US" altLang="zh-CN"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行人交互產生積極影響，因為改變駕駛習慣對行人更有利。</a:t>
            </a:r>
            <a:endParaRPr lang="en-US" altLang="zh-TW" sz="1700" dirty="0">
              <a:latin typeface="標楷體" panose="03000509000000000000" pitchFamily="65" charset="-120"/>
              <a:ea typeface="標楷體" panose="03000509000000000000" pitchFamily="65" charset="-120"/>
            </a:endParaRPr>
          </a:p>
          <a:p>
            <a:r>
              <a:rPr lang="zh-TW" altLang="en-US" sz="1700" dirty="0">
                <a:latin typeface="標楷體" panose="03000509000000000000" pitchFamily="65" charset="-120"/>
                <a:ea typeface="標楷體" panose="03000509000000000000" pitchFamily="65" charset="-120"/>
              </a:rPr>
              <a:t>在某些條件下，系統可以帶來：在人行橫道區域附近車速降低</a:t>
            </a:r>
            <a:r>
              <a:rPr lang="en-US" altLang="zh-CN"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初始速度高於</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30</a:t>
            </a:r>
            <a:r>
              <a:rPr lang="zh-TW" altLang="en-US" sz="1700" dirty="0">
                <a:latin typeface="標楷體" panose="03000509000000000000" pitchFamily="65" charset="-120"/>
                <a:ea typeface="標楷體" panose="03000509000000000000" pitchFamily="65" charset="-120"/>
              </a:rPr>
              <a:t>公里</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小時的</a:t>
            </a:r>
            <a:r>
              <a:rPr lang="zh-CN" altLang="en-US" sz="1700" dirty="0">
                <a:latin typeface="標楷體" panose="03000509000000000000" pitchFamily="65" charset="-120"/>
                <a:ea typeface="標楷體" panose="03000509000000000000" pitchFamily="65" charset="-120"/>
              </a:rPr>
              <a:t>車輛通過站點時，</a:t>
            </a:r>
            <a:r>
              <a:rPr lang="zh-TW" altLang="en-US" sz="1700" dirty="0">
                <a:latin typeface="標楷體" panose="03000509000000000000" pitchFamily="65" charset="-120"/>
                <a:ea typeface="標楷體" panose="03000509000000000000" pitchFamily="65" charset="-120"/>
              </a:rPr>
              <a:t>平均速度</a:t>
            </a:r>
            <a:r>
              <a:rPr lang="zh-TW" altLang="en-US" sz="1700" dirty="0">
                <a:solidFill>
                  <a:srgbClr val="FF0000"/>
                </a:solidFill>
                <a:latin typeface="標楷體" panose="03000509000000000000" pitchFamily="65" charset="-120"/>
                <a:ea typeface="標楷體" panose="03000509000000000000" pitchFamily="65" charset="-120"/>
              </a:rPr>
              <a:t>降低</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2-5</a:t>
            </a:r>
            <a:r>
              <a:rPr lang="zh-TW" altLang="en-US" sz="1700" dirty="0">
                <a:solidFill>
                  <a:srgbClr val="FF0000"/>
                </a:solidFill>
                <a:latin typeface="標楷體" panose="03000509000000000000" pitchFamily="65" charset="-120"/>
                <a:ea typeface="標楷體" panose="03000509000000000000" pitchFamily="65" charset="-120"/>
              </a:rPr>
              <a:t>公里</a:t>
            </a:r>
            <a:r>
              <a:rPr lang="en-US" altLang="zh-TW" sz="1700" dirty="0">
                <a:solidFill>
                  <a:srgbClr val="FF0000"/>
                </a:solidFill>
                <a:latin typeface="標楷體" panose="03000509000000000000" pitchFamily="65" charset="-120"/>
                <a:ea typeface="標楷體" panose="03000509000000000000" pitchFamily="65" charset="-120"/>
              </a:rPr>
              <a:t>/</a:t>
            </a:r>
            <a:r>
              <a:rPr lang="zh-TW" altLang="en-US" sz="1700" dirty="0">
                <a:solidFill>
                  <a:srgbClr val="FF0000"/>
                </a:solidFill>
                <a:latin typeface="標楷體" panose="03000509000000000000" pitchFamily="65" charset="-120"/>
                <a:ea typeface="標楷體" panose="03000509000000000000" pitchFamily="65" charset="-120"/>
              </a:rPr>
              <a:t>小時</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提高行人通行率</a:t>
            </a:r>
            <a:r>
              <a:rPr lang="en-US" altLang="zh-CN"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在穿</a:t>
            </a:r>
            <a:r>
              <a:rPr lang="zh-CN" altLang="en-US" sz="1700" dirty="0">
                <a:latin typeface="標楷體" panose="03000509000000000000" pitchFamily="65" charset="-120"/>
                <a:ea typeface="標楷體" panose="03000509000000000000" pitchFamily="65" charset="-120"/>
              </a:rPr>
              <a:t>行</a:t>
            </a:r>
            <a:r>
              <a:rPr lang="zh-TW" altLang="en-US" sz="1700" dirty="0">
                <a:latin typeface="標楷體" panose="03000509000000000000" pitchFamily="65" charset="-120"/>
                <a:ea typeface="標楷體" panose="03000509000000000000" pitchFamily="65" charset="-120"/>
              </a:rPr>
              <a:t>開始時</a:t>
            </a:r>
            <a:r>
              <a:rPr lang="zh-TW" altLang="en-US" sz="1700" dirty="0">
                <a:solidFill>
                  <a:srgbClr val="FF0000"/>
                </a:solidFill>
                <a:latin typeface="標楷體" panose="03000509000000000000" pitchFamily="65" charset="-120"/>
                <a:ea typeface="標楷體" panose="03000509000000000000" pitchFamily="65" charset="-120"/>
              </a:rPr>
              <a:t>約為</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35</a:t>
            </a:r>
            <a:r>
              <a:rPr lang="zh-TW" altLang="en-US" sz="1700" dirty="0">
                <a:solidFill>
                  <a:srgbClr val="FF0000"/>
                </a:solidFill>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，在穿</a:t>
            </a:r>
            <a:r>
              <a:rPr lang="zh-CN" altLang="en-US" sz="1700" dirty="0">
                <a:latin typeface="標楷體" panose="03000509000000000000" pitchFamily="65" charset="-120"/>
                <a:ea typeface="標楷體" panose="03000509000000000000" pitchFamily="65" charset="-120"/>
              </a:rPr>
              <a:t>行中途</a:t>
            </a:r>
            <a:r>
              <a:rPr lang="zh-TW" altLang="en-US" sz="1700" dirty="0">
                <a:latin typeface="標楷體" panose="03000509000000000000" pitchFamily="65" charset="-120"/>
                <a:ea typeface="標楷體" panose="03000509000000000000" pitchFamily="65" charset="-120"/>
              </a:rPr>
              <a:t>約為</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70</a:t>
            </a:r>
            <a:r>
              <a:rPr lang="zh-TW" altLang="en-US" sz="1700" dirty="0">
                <a:solidFill>
                  <a:srgbClr val="FF0000"/>
                </a:solidFill>
                <a:latin typeface="標楷體" panose="03000509000000000000" pitchFamily="65" charset="-120"/>
                <a:ea typeface="標楷體" panose="03000509000000000000" pitchFamily="65" charset="-120"/>
              </a:rPr>
              <a:t>％</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衝突率顯著下降</a:t>
            </a:r>
            <a:r>
              <a:rPr lang="en-US" altLang="zh-CN" sz="1700" dirty="0">
                <a:latin typeface="標楷體" panose="03000509000000000000" pitchFamily="65" charset="-120"/>
                <a:ea typeface="標楷體" panose="03000509000000000000" pitchFamily="65" charset="-120"/>
              </a:rPr>
              <a:t>—</a:t>
            </a:r>
            <a:r>
              <a:rPr lang="zh-TW" altLang="en-US" sz="1700" dirty="0">
                <a:solidFill>
                  <a:srgbClr val="FF0000"/>
                </a:solidFill>
                <a:latin typeface="標楷體" panose="03000509000000000000" pitchFamily="65" charset="-120"/>
                <a:ea typeface="標楷體" panose="03000509000000000000" pitchFamily="65" charset="-120"/>
              </a:rPr>
              <a:t>低於</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穿</a:t>
            </a:r>
            <a:r>
              <a:rPr lang="zh-CN" altLang="en-US" sz="1700" dirty="0">
                <a:latin typeface="標楷體" panose="03000509000000000000" pitchFamily="65" charset="-120"/>
                <a:ea typeface="標楷體" panose="03000509000000000000" pitchFamily="65" charset="-120"/>
              </a:rPr>
              <a:t>行</a:t>
            </a:r>
            <a:r>
              <a:rPr lang="zh-TW" altLang="en-US" sz="1700" dirty="0">
                <a:latin typeface="標楷體" panose="03000509000000000000" pitchFamily="65" charset="-120"/>
                <a:ea typeface="標楷體" panose="03000509000000000000" pitchFamily="65" charset="-120"/>
              </a:rPr>
              <a:t>人行橫道外</a:t>
            </a:r>
            <a:r>
              <a:rPr lang="zh-CN" altLang="en-US" sz="1700" dirty="0">
                <a:latin typeface="標楷體" panose="03000509000000000000" pitchFamily="65" charset="-120"/>
                <a:ea typeface="標楷體" panose="03000509000000000000" pitchFamily="65" charset="-120"/>
              </a:rPr>
              <a:t>區域</a:t>
            </a:r>
            <a:r>
              <a:rPr lang="zh-TW" altLang="en-US" sz="1700" dirty="0">
                <a:latin typeface="標楷體" panose="03000509000000000000" pitchFamily="65" charset="-120"/>
                <a:ea typeface="標楷體" panose="03000509000000000000" pitchFamily="65" charset="-120"/>
              </a:rPr>
              <a:t>的行人比例</a:t>
            </a:r>
            <a:r>
              <a:rPr lang="zh-TW" altLang="en-US" sz="1700" dirty="0">
                <a:solidFill>
                  <a:srgbClr val="FF0000"/>
                </a:solidFill>
                <a:latin typeface="標楷體" panose="03000509000000000000" pitchFamily="65" charset="-120"/>
                <a:ea typeface="標楷體" panose="03000509000000000000" pitchFamily="65" charset="-120"/>
              </a:rPr>
              <a:t>減少到約</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10</a:t>
            </a:r>
            <a:r>
              <a:rPr lang="zh-TW" altLang="en-US" sz="1700" dirty="0">
                <a:solidFill>
                  <a:srgbClr val="FF0000"/>
                </a:solidFill>
                <a:latin typeface="標楷體" panose="03000509000000000000" pitchFamily="65" charset="-120"/>
                <a:ea typeface="標楷體" panose="03000509000000000000" pitchFamily="65" charset="-120"/>
              </a:rPr>
              <a:t>％</a:t>
            </a:r>
            <a:r>
              <a:rPr lang="zh-CN" altLang="en-US" sz="1700" dirty="0">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158129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Discussion and conclusion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8" name="内容占位符 7">
            <a:extLst>
              <a:ext uri="{FF2B5EF4-FFF2-40B4-BE49-F238E27FC236}">
                <a16:creationId xmlns:a16="http://schemas.microsoft.com/office/drawing/2014/main" id="{793F8F97-64AD-4335-8704-7D9D3F4D162C}"/>
              </a:ext>
            </a:extLst>
          </p:cNvPr>
          <p:cNvSpPr>
            <a:spLocks noGrp="1"/>
          </p:cNvSpPr>
          <p:nvPr>
            <p:ph idx="1"/>
          </p:nvPr>
        </p:nvSpPr>
        <p:spPr>
          <a:xfrm>
            <a:off x="1295400" y="1981201"/>
            <a:ext cx="9601200" cy="3809999"/>
          </a:xfrm>
        </p:spPr>
        <p:txBody>
          <a:bodyPr>
            <a:normAutofit/>
          </a:bodyPr>
          <a:lstStyle/>
          <a:p>
            <a:r>
              <a:rPr lang="zh-TW" altLang="en-US" sz="1700" dirty="0">
                <a:latin typeface="標楷體" panose="03000509000000000000" pitchFamily="65" charset="-120"/>
                <a:ea typeface="標楷體" panose="03000509000000000000" pitchFamily="65" charset="-120"/>
              </a:rPr>
              <a:t>總結研究結果，以下條件似乎最適合享受所考慮的人行橫道警告系統的</a:t>
            </a:r>
            <a:r>
              <a:rPr lang="zh-CN" altLang="en-US" sz="1700" dirty="0">
                <a:latin typeface="標楷體" panose="03000509000000000000" pitchFamily="65" charset="-120"/>
                <a:ea typeface="標楷體" panose="03000509000000000000" pitchFamily="65" charset="-120"/>
              </a:rPr>
              <a:t>帶來的</a:t>
            </a:r>
            <a:r>
              <a:rPr lang="zh-TW" altLang="en-US" sz="1700" dirty="0">
                <a:latin typeface="標楷體" panose="03000509000000000000" pitchFamily="65" charset="-120"/>
                <a:ea typeface="標楷體" panose="03000509000000000000" pitchFamily="65" charset="-120"/>
              </a:rPr>
              <a:t>好處：</a:t>
            </a:r>
            <a:endParaRPr lang="en-US" altLang="zh-TW" sz="1700" dirty="0">
              <a:latin typeface="標楷體" panose="03000509000000000000" pitchFamily="65" charset="-120"/>
              <a:ea typeface="標楷體" panose="03000509000000000000" pitchFamily="65" charset="-120"/>
            </a:endParaRPr>
          </a:p>
          <a:p>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a</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1700" dirty="0">
                <a:latin typeface="標楷體" panose="03000509000000000000" pitchFamily="65" charset="-120"/>
                <a:ea typeface="標楷體" panose="03000509000000000000" pitchFamily="65" charset="-120"/>
              </a:rPr>
              <a:t>人行橫道警告系統似乎適用於具有</a:t>
            </a:r>
            <a:r>
              <a:rPr lang="zh-CN" altLang="en-US" sz="1700" dirty="0">
                <a:latin typeface="標楷體" panose="03000509000000000000" pitchFamily="65" charset="-120"/>
                <a:ea typeface="標楷體" panose="03000509000000000000" pitchFamily="65" charset="-120"/>
              </a:rPr>
              <a:t>無需</a:t>
            </a:r>
            <a:r>
              <a:rPr lang="zh-TW" altLang="en-US" sz="1700" dirty="0">
                <a:latin typeface="標楷體" panose="03000509000000000000" pitchFamily="65" charset="-120"/>
                <a:ea typeface="標楷體" panose="03000509000000000000" pitchFamily="65" charset="-120"/>
              </a:rPr>
              <a:t>控制的</a:t>
            </a:r>
            <a:r>
              <a:rPr lang="zh-CN" altLang="en-US" sz="1700" dirty="0">
                <a:latin typeface="標楷體" panose="03000509000000000000" pitchFamily="65" charset="-120"/>
                <a:ea typeface="標楷體" panose="03000509000000000000" pitchFamily="65" charset="-120"/>
              </a:rPr>
              <a:t>人行路口</a:t>
            </a:r>
            <a:r>
              <a:rPr lang="zh-TW" altLang="en-US" sz="1700" dirty="0">
                <a:latin typeface="標楷體" panose="03000509000000000000" pitchFamily="65" charset="-120"/>
                <a:ea typeface="標楷體" panose="03000509000000000000" pitchFamily="65" charset="-120"/>
              </a:rPr>
              <a:t>，即那些已經存在</a:t>
            </a:r>
            <a:r>
              <a:rPr lang="zh-CN" altLang="en-US" sz="1700" dirty="0">
                <a:latin typeface="標楷體" panose="03000509000000000000" pitchFamily="65" charset="-120"/>
                <a:ea typeface="標楷體" panose="03000509000000000000" pitchFamily="65" charset="-120"/>
              </a:rPr>
              <a:t>路口</a:t>
            </a:r>
            <a:r>
              <a:rPr lang="zh-TW" altLang="en-US" sz="1700" dirty="0">
                <a:latin typeface="標楷體" panose="03000509000000000000" pitchFamily="65" charset="-120"/>
                <a:ea typeface="標楷體" panose="03000509000000000000" pitchFamily="65" charset="-120"/>
              </a:rPr>
              <a:t>但不滿足安裝交通信號燈的地方。</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b</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1700" dirty="0">
                <a:latin typeface="標楷體" panose="03000509000000000000" pitchFamily="65" charset="-120"/>
                <a:ea typeface="標楷體" panose="03000509000000000000" pitchFamily="65" charset="-120"/>
              </a:rPr>
              <a:t>該系統適用於路段而非</a:t>
            </a:r>
            <a:r>
              <a:rPr lang="zh-CN" altLang="en-US" sz="1700" dirty="0">
                <a:latin typeface="標楷體" panose="03000509000000000000" pitchFamily="65" charset="-120"/>
                <a:ea typeface="標楷體" panose="03000509000000000000" pitchFamily="65" charset="-120"/>
              </a:rPr>
              <a:t>合流</a:t>
            </a:r>
            <a:r>
              <a:rPr lang="zh-TW" altLang="en-US" sz="1700" dirty="0">
                <a:latin typeface="標楷體" panose="03000509000000000000" pitchFamily="65" charset="-120"/>
                <a:ea typeface="標楷體" panose="03000509000000000000" pitchFamily="65" charset="-120"/>
              </a:rPr>
              <a:t>路口，以避免與其他交通控制設備混淆。</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c</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1700" dirty="0">
                <a:latin typeface="標楷體" panose="03000509000000000000" pitchFamily="65" charset="-120"/>
                <a:ea typeface="標楷體" panose="03000509000000000000" pitchFamily="65" charset="-120"/>
              </a:rPr>
              <a:t>該系統適合在城市動脈和城市中心安裝。</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d</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zh-CN" altLang="en-US" sz="1700" dirty="0">
                <a:latin typeface="標楷體" panose="03000509000000000000" pitchFamily="65" charset="-120"/>
                <a:ea typeface="標楷體" panose="03000509000000000000" pitchFamily="65" charset="-120"/>
                <a:cs typeface="Times New Roman" panose="02020603050405020304" pitchFamily="18" charset="0"/>
              </a:rPr>
              <a:t>考慮</a:t>
            </a:r>
            <a:r>
              <a:rPr lang="zh-TW" altLang="en-US" sz="1700" dirty="0">
                <a:latin typeface="標楷體" panose="03000509000000000000" pitchFamily="65" charset="-120"/>
                <a:ea typeface="標楷體" panose="03000509000000000000" pitchFamily="65" charset="-120"/>
              </a:rPr>
              <a:t>安裝的地點是</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1700" dirty="0">
                <a:latin typeface="標楷體" panose="03000509000000000000" pitchFamily="65" charset="-120"/>
                <a:ea typeface="標楷體" panose="03000509000000000000" pitchFamily="65" charset="-120"/>
              </a:rPr>
              <a:t>自由和人行橫道附近的平均車速超過</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30</a:t>
            </a:r>
            <a:r>
              <a:rPr lang="zh-TW" altLang="en-US" sz="1700" dirty="0">
                <a:latin typeface="標楷體" panose="03000509000000000000" pitchFamily="65" charset="-120"/>
                <a:ea typeface="標楷體" panose="03000509000000000000" pitchFamily="65" charset="-120"/>
              </a:rPr>
              <a:t>公里</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小時</a:t>
            </a:r>
            <a:r>
              <a:rPr lang="en-US" altLang="zh-TW" sz="1700" dirty="0">
                <a:latin typeface="標楷體" panose="03000509000000000000" pitchFamily="65" charset="-120"/>
                <a:ea typeface="標楷體" panose="03000509000000000000" pitchFamily="65" charset="-120"/>
              </a:rPr>
              <a:t>;</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2</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1700" dirty="0">
                <a:latin typeface="標楷體" panose="03000509000000000000" pitchFamily="65" charset="-120"/>
                <a:ea typeface="標楷體" panose="03000509000000000000" pitchFamily="65" charset="-120"/>
              </a:rPr>
              <a:t>行人</a:t>
            </a:r>
            <a:r>
              <a:rPr lang="zh-CN" altLang="en-US" sz="1700" dirty="0">
                <a:latin typeface="標楷體" panose="03000509000000000000" pitchFamily="65" charset="-120"/>
                <a:ea typeface="標楷體" panose="03000509000000000000" pitchFamily="65" charset="-120"/>
              </a:rPr>
              <a:t>通行</a:t>
            </a:r>
            <a:r>
              <a:rPr lang="zh-TW" altLang="en-US" sz="1700" dirty="0">
                <a:latin typeface="標楷體" panose="03000509000000000000" pitchFamily="65" charset="-120"/>
                <a:ea typeface="標楷體" panose="03000509000000000000" pitchFamily="65" charset="-120"/>
              </a:rPr>
              <a:t>率低</a:t>
            </a:r>
            <a:r>
              <a:rPr lang="en-US" altLang="zh-TW" sz="1700" dirty="0">
                <a:latin typeface="標楷體" panose="03000509000000000000" pitchFamily="65" charset="-120"/>
                <a:ea typeface="標楷體" panose="03000509000000000000" pitchFamily="65" charset="-120"/>
              </a:rPr>
              <a:t>;</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3</a:t>
            </a:r>
            <a:r>
              <a:rPr lang="en-US" altLang="zh-CN" sz="17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1700" dirty="0">
                <a:latin typeface="標楷體" panose="03000509000000000000" pitchFamily="65" charset="-120"/>
                <a:ea typeface="標楷體" panose="03000509000000000000" pitchFamily="65" charset="-120"/>
              </a:rPr>
              <a:t>在白天，人流密集</a:t>
            </a:r>
            <a:r>
              <a:rPr lang="zh-CN" altLang="en-US" sz="1700" dirty="0">
                <a:latin typeface="標楷體" panose="03000509000000000000" pitchFamily="65" charset="-120"/>
                <a:ea typeface="標楷體" panose="03000509000000000000" pitchFamily="65" charset="-120"/>
              </a:rPr>
              <a:t>的</a:t>
            </a:r>
            <a:r>
              <a:rPr lang="zh-TW" altLang="en-US" sz="1700" dirty="0">
                <a:latin typeface="標楷體" panose="03000509000000000000" pitchFamily="65" charset="-120"/>
                <a:ea typeface="標楷體" panose="03000509000000000000" pitchFamily="65" charset="-120"/>
              </a:rPr>
              <a:t>人行橫道</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或者行人流量較小，但該地點的特點是人行橫道區域的衝突率很高，或者在人行橫道區域外</a:t>
            </a:r>
            <a:r>
              <a:rPr lang="zh-CN" altLang="en-US" sz="1700" dirty="0">
                <a:latin typeface="標楷體" panose="03000509000000000000" pitchFamily="65" charset="-120"/>
                <a:ea typeface="標楷體" panose="03000509000000000000" pitchFamily="65" charset="-120"/>
              </a:rPr>
              <a:t>穿行的</a:t>
            </a:r>
            <a:r>
              <a:rPr lang="zh-TW" altLang="en-US" sz="1700" dirty="0">
                <a:latin typeface="標楷體" panose="03000509000000000000" pitchFamily="65" charset="-120"/>
                <a:ea typeface="標楷體" panose="03000509000000000000" pitchFamily="65" charset="-120"/>
              </a:rPr>
              <a:t>行人比例較高</a:t>
            </a:r>
            <a:r>
              <a:rPr lang="zh-CN" altLang="en-US" sz="1700" dirty="0">
                <a:latin typeface="標楷體" panose="03000509000000000000" pitchFamily="65" charset="-120"/>
                <a:ea typeface="標楷體" panose="03000509000000000000" pitchFamily="65" charset="-120"/>
              </a:rPr>
              <a:t>。</a:t>
            </a:r>
            <a:r>
              <a:rPr lang="en-US" altLang="zh-TW" sz="1700" dirty="0">
                <a:latin typeface="標楷體" panose="03000509000000000000" pitchFamily="65" charset="-120"/>
                <a:ea typeface="標楷體" panose="03000509000000000000" pitchFamily="65" charset="-12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Intensive pedestrian flow is defined by the Manual on Traffic Engineering (1994) which, for a street section, requires over 160 pedestrians per hour, during eight hours of observations.</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a:t>
            </a:r>
            <a:endParaRPr lang="zh-CN" altLang="en-US" sz="17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178175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sym typeface="Arial" panose="020B0604020202020204" pitchFamily="34" charset="0"/>
              </a:rPr>
              <a:t>Abstract</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lstStyle/>
          <a:p>
            <a:r>
              <a:rPr lang="zh-CN" altLang="en-US" dirty="0">
                <a:latin typeface="標楷體" panose="03000509000000000000" pitchFamily="65" charset="-120"/>
                <a:ea typeface="標楷體" panose="03000509000000000000" pitchFamily="65" charset="-120"/>
                <a:sym typeface="Arial" panose="020B0604020202020204" pitchFamily="34" charset="0"/>
              </a:rPr>
              <a:t>提出一種新型無需控制的人行橫道的現場試驗。</a:t>
            </a:r>
          </a:p>
          <a:p>
            <a:pPr rtl="0"/>
            <a:r>
              <a:rPr lang="zh-CN" altLang="en-US" dirty="0">
                <a:latin typeface="標楷體" panose="03000509000000000000" pitchFamily="65" charset="-120"/>
                <a:ea typeface="標楷體" panose="03000509000000000000" pitchFamily="65" charset="-120"/>
                <a:sym typeface="Arial" panose="020B0604020202020204" pitchFamily="34" charset="0"/>
              </a:rPr>
              <a:t>該實驗使用一種系統用於檢測人行橫道區域的附近區域，並且通過嵌入在標記交叉口附近路面的閃光燈警告駕駛員行人的存在。</a:t>
            </a:r>
          </a:p>
          <a:p>
            <a:pPr rtl="0"/>
            <a:r>
              <a:rPr lang="zh-CN" altLang="en-US" dirty="0">
                <a:latin typeface="標楷體" panose="03000509000000000000" pitchFamily="65" charset="-120"/>
                <a:ea typeface="標楷體" panose="03000509000000000000" pitchFamily="65" charset="-120"/>
                <a:sym typeface="Arial" panose="020B0604020202020204" pitchFamily="34" charset="0"/>
              </a:rPr>
              <a:t>為了評估設備對行人和車輛行為的影響，在城市的四個地點安裝了兩種變形的設備。</a:t>
            </a:r>
            <a:endParaRPr lang="en-US" altLang="zh-CN" dirty="0">
              <a:latin typeface="標楷體" panose="03000509000000000000" pitchFamily="65" charset="-120"/>
              <a:ea typeface="標楷體" panose="03000509000000000000" pitchFamily="65" charset="-120"/>
              <a:sym typeface="Arial" panose="020B0604020202020204" pitchFamily="34" charset="0"/>
            </a:endParaRPr>
          </a:p>
          <a:p>
            <a:pPr rtl="0"/>
            <a:r>
              <a:rPr lang="zh-CN" altLang="en-US" dirty="0">
                <a:latin typeface="標楷體" panose="03000509000000000000" pitchFamily="65" charset="-120"/>
                <a:ea typeface="標楷體" panose="03000509000000000000" pitchFamily="65" charset="-120"/>
                <a:sym typeface="Arial" panose="020B0604020202020204" pitchFamily="34" charset="0"/>
              </a:rPr>
              <a:t>研究結果表明，在某些條件下，該設備可以使人行橫道附近的平均車速降低</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2-5</a:t>
            </a:r>
            <a:r>
              <a:rPr lang="zh-CN" altLang="en-US" dirty="0">
                <a:latin typeface="標楷體" panose="03000509000000000000" pitchFamily="65" charset="-120"/>
                <a:ea typeface="標楷體" panose="03000509000000000000" pitchFamily="65" charset="-120"/>
                <a:sym typeface="Arial" panose="020B0604020202020204" pitchFamily="34" charset="0"/>
              </a:rPr>
              <a:t>公里</a:t>
            </a:r>
            <a:r>
              <a:rPr lang="en-US" altLang="zh-CN" dirty="0">
                <a:latin typeface="標楷體" panose="03000509000000000000" pitchFamily="65" charset="-120"/>
                <a:ea typeface="標楷體" panose="03000509000000000000" pitchFamily="65" charset="-120"/>
                <a:sym typeface="Arial" panose="020B0604020202020204" pitchFamily="34" charset="0"/>
              </a:rPr>
              <a:t>/</a:t>
            </a:r>
            <a:r>
              <a:rPr lang="zh-CN" altLang="en-US" dirty="0">
                <a:latin typeface="標楷體" panose="03000509000000000000" pitchFamily="65" charset="-120"/>
                <a:ea typeface="標楷體" panose="03000509000000000000" pitchFamily="65" charset="-120"/>
                <a:sym typeface="Arial" panose="020B0604020202020204" pitchFamily="34" charset="0"/>
              </a:rPr>
              <a:t>小時；提高給行人讓路的概率。人行橫道區域車輛</a:t>
            </a:r>
            <a:r>
              <a:rPr lang="en-US" altLang="zh-CN" dirty="0">
                <a:latin typeface="標楷體" panose="03000509000000000000" pitchFamily="65" charset="-120"/>
                <a:ea typeface="標楷體" panose="03000509000000000000" pitchFamily="65" charset="-120"/>
                <a:sym typeface="Arial" panose="020B0604020202020204" pitchFamily="34" charset="0"/>
              </a:rPr>
              <a:t>-</a:t>
            </a:r>
            <a:r>
              <a:rPr lang="zh-CN" altLang="en-US" dirty="0">
                <a:latin typeface="標楷體" panose="03000509000000000000" pitchFamily="65" charset="-120"/>
                <a:ea typeface="標楷體" panose="03000509000000000000" pitchFamily="65" charset="-120"/>
                <a:sym typeface="Arial" panose="020B0604020202020204" pitchFamily="34" charset="0"/>
              </a:rPr>
              <a:t>行人的衝突顯著減少，達到小於</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a:t>
            </a:r>
            <a:r>
              <a:rPr lang="en-US" altLang="zh-CN" dirty="0">
                <a:latin typeface="標楷體" panose="03000509000000000000" pitchFamily="65" charset="-120"/>
                <a:ea typeface="標楷體" panose="03000509000000000000" pitchFamily="65" charset="-120"/>
                <a:sym typeface="Arial" panose="020B0604020202020204" pitchFamily="34" charset="0"/>
              </a:rPr>
              <a:t>%</a:t>
            </a:r>
            <a:r>
              <a:rPr lang="zh-CN" altLang="en-US" dirty="0">
                <a:latin typeface="標楷體" panose="03000509000000000000" pitchFamily="65" charset="-120"/>
                <a:ea typeface="標楷體" panose="03000509000000000000" pitchFamily="65" charset="-120"/>
                <a:sym typeface="Arial" panose="020B0604020202020204" pitchFamily="34" charset="0"/>
              </a:rPr>
              <a:t>的概率。跨越人行橫道區域的行人比例減少之</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10</a:t>
            </a:r>
            <a:r>
              <a:rPr lang="en-US" altLang="zh-CN"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r>
              <a:rPr lang="zh-CN" altLang="en-US" dirty="0">
                <a:latin typeface="標楷體" panose="03000509000000000000" pitchFamily="65" charset="-120"/>
                <a:ea typeface="標楷體" panose="03000509000000000000" pitchFamily="65" charset="-120"/>
                <a:sym typeface="Arial" panose="020B0604020202020204" pitchFamily="34" charset="0"/>
              </a:rPr>
              <a:t>。沒有發現系統對保持行人安全穿越規則的不良影響。</a:t>
            </a:r>
            <a:endParaRPr lang="en-US" altLang="zh-CN"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Discussion and conclusion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8" name="内容占位符 7">
            <a:extLst>
              <a:ext uri="{FF2B5EF4-FFF2-40B4-BE49-F238E27FC236}">
                <a16:creationId xmlns:a16="http://schemas.microsoft.com/office/drawing/2014/main" id="{793F8F97-64AD-4335-8704-7D9D3F4D162C}"/>
              </a:ext>
            </a:extLst>
          </p:cNvPr>
          <p:cNvSpPr>
            <a:spLocks noGrp="1"/>
          </p:cNvSpPr>
          <p:nvPr>
            <p:ph idx="1"/>
          </p:nvPr>
        </p:nvSpPr>
        <p:spPr>
          <a:xfrm>
            <a:off x="1295400" y="1981201"/>
            <a:ext cx="9601200" cy="3809999"/>
          </a:xfrm>
        </p:spPr>
        <p:txBody>
          <a:bodyPr>
            <a:normAutofit lnSpcReduction="10000"/>
          </a:bodyPr>
          <a:lstStyle/>
          <a:p>
            <a:r>
              <a:rPr lang="zh-TW" altLang="en-US" sz="1700" dirty="0">
                <a:latin typeface="標楷體" panose="03000509000000000000" pitchFamily="65" charset="-120"/>
                <a:ea typeface="標楷體" panose="03000509000000000000" pitchFamily="65" charset="-120"/>
              </a:rPr>
              <a:t>根據研究結果，可以對行人交通警示系統影響的人</a:t>
            </a:r>
            <a:r>
              <a:rPr lang="zh-CN" altLang="en-US" sz="1700" dirty="0">
                <a:latin typeface="標楷體" panose="03000509000000000000" pitchFamily="65" charset="-120"/>
                <a:ea typeface="標楷體" panose="03000509000000000000" pitchFamily="65" charset="-120"/>
              </a:rPr>
              <a:t>車</a:t>
            </a:r>
            <a:r>
              <a:rPr lang="zh-TW" altLang="en-US" sz="1700" dirty="0">
                <a:latin typeface="標楷體" panose="03000509000000000000" pitchFamily="65" charset="-120"/>
                <a:ea typeface="標楷體" panose="03000509000000000000" pitchFamily="65" charset="-120"/>
              </a:rPr>
              <a:t>交互作出以下評論</a:t>
            </a:r>
            <a:r>
              <a:rPr lang="en-US" altLang="zh-TW" sz="1700" dirty="0">
                <a:latin typeface="標楷體" panose="03000509000000000000" pitchFamily="65" charset="-120"/>
                <a:ea typeface="標楷體" panose="03000509000000000000" pitchFamily="65" charset="-120"/>
              </a:rPr>
              <a:t>:</a:t>
            </a:r>
          </a:p>
          <a:p>
            <a:r>
              <a:rPr lang="en-US" altLang="zh-TW" sz="17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700" dirty="0">
                <a:latin typeface="標楷體" panose="03000509000000000000" pitchFamily="65" charset="-120"/>
                <a:ea typeface="標楷體" panose="03000509000000000000" pitchFamily="65" charset="-120"/>
              </a:rPr>
              <a:t>號和</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700" dirty="0">
                <a:latin typeface="標楷體" panose="03000509000000000000" pitchFamily="65" charset="-120"/>
                <a:ea typeface="標楷體" panose="03000509000000000000" pitchFamily="65" charset="-120"/>
              </a:rPr>
              <a:t>號站點觀察到減速，在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700" dirty="0">
                <a:latin typeface="標楷體" panose="03000509000000000000" pitchFamily="65" charset="-120"/>
                <a:ea typeface="標楷體" panose="03000509000000000000" pitchFamily="65" charset="-120"/>
              </a:rPr>
              <a:t>號和</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700" dirty="0">
                <a:latin typeface="標楷體" panose="03000509000000000000" pitchFamily="65" charset="-120"/>
                <a:ea typeface="標楷體" panose="03000509000000000000" pitchFamily="65" charset="-120"/>
              </a:rPr>
              <a:t>號站點出現混合趨勢</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對於不同的車道和所考慮車輛</a:t>
            </a:r>
            <a:r>
              <a:rPr lang="zh-CN" altLang="en-US" sz="1700" dirty="0">
                <a:latin typeface="標楷體" panose="03000509000000000000" pitchFamily="65" charset="-120"/>
                <a:ea typeface="標楷體" panose="03000509000000000000" pitchFamily="65" charset="-120"/>
              </a:rPr>
              <a:t>的</a:t>
            </a:r>
            <a:r>
              <a:rPr lang="zh-TW" altLang="en-US" sz="1700" dirty="0">
                <a:latin typeface="標楷體" panose="03000509000000000000" pitchFamily="65" charset="-120"/>
                <a:ea typeface="標楷體" panose="03000509000000000000" pitchFamily="65" charset="-120"/>
              </a:rPr>
              <a:t>類型，無論是在自由行駛速度還是在人行橫道附近</a:t>
            </a:r>
            <a:r>
              <a:rPr lang="zh-CN" altLang="en-US" sz="1700" dirty="0">
                <a:latin typeface="標楷體" panose="03000509000000000000" pitchFamily="65" charset="-120"/>
                <a:ea typeface="標楷體" panose="03000509000000000000" pitchFamily="65" charset="-120"/>
              </a:rPr>
              <a:t>的</a:t>
            </a:r>
            <a:r>
              <a:rPr lang="zh-TW" altLang="en-US" sz="1700" dirty="0">
                <a:latin typeface="標楷體" panose="03000509000000000000" pitchFamily="65" charset="-120"/>
                <a:ea typeface="標楷體" panose="03000509000000000000" pitchFamily="65" charset="-120"/>
              </a:rPr>
              <a:t>速度</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可能的解釋是站點</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700" dirty="0">
                <a:latin typeface="標楷體" panose="03000509000000000000" pitchFamily="65" charset="-120"/>
                <a:ea typeface="標楷體" panose="03000509000000000000" pitchFamily="65" charset="-120"/>
              </a:rPr>
              <a:t>和</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700" dirty="0">
                <a:latin typeface="標楷體" panose="03000509000000000000" pitchFamily="65" charset="-120"/>
                <a:ea typeface="標楷體" panose="03000509000000000000" pitchFamily="65" charset="-120"/>
              </a:rPr>
              <a:t>處的低初始速度。工程改進通常只能有限的</a:t>
            </a:r>
            <a:r>
              <a:rPr lang="zh-CN" altLang="en-US" sz="1700" dirty="0">
                <a:latin typeface="標楷體" panose="03000509000000000000" pitchFamily="65" charset="-120"/>
                <a:ea typeface="標楷體" panose="03000509000000000000" pitchFamily="65" charset="-120"/>
              </a:rPr>
              <a:t>降低</a:t>
            </a:r>
            <a:r>
              <a:rPr lang="zh-TW" altLang="en-US" sz="1700" dirty="0">
                <a:latin typeface="標楷體" panose="03000509000000000000" pitchFamily="65" charset="-120"/>
                <a:ea typeface="標楷體" panose="03000509000000000000" pitchFamily="65" charset="-120"/>
              </a:rPr>
              <a:t>速度</a:t>
            </a:r>
            <a:r>
              <a:rPr lang="zh-CN" altLang="en-US" sz="1700" dirty="0">
                <a:latin typeface="標楷體" panose="03000509000000000000" pitchFamily="65" charset="-120"/>
                <a:ea typeface="標楷體" panose="03000509000000000000" pitchFamily="65" charset="-120"/>
              </a:rPr>
              <a:t>，其</a:t>
            </a:r>
            <a:r>
              <a:rPr lang="zh-TW" altLang="en-US" sz="1700" dirty="0">
                <a:latin typeface="標楷體" panose="03000509000000000000" pitchFamily="65" charset="-120"/>
                <a:ea typeface="標楷體" panose="03000509000000000000" pitchFamily="65" charset="-120"/>
              </a:rPr>
              <a:t>目的是將行駛速度降低到合理安全的水平</a:t>
            </a:r>
            <a:r>
              <a:rPr lang="en-US" altLang="zh-TW" sz="1700" dirty="0">
                <a:latin typeface="標楷體" panose="03000509000000000000" pitchFamily="65" charset="-120"/>
                <a:ea typeface="標楷體" panose="03000509000000000000" pitchFamily="65" charset="-12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25-30</a:t>
            </a:r>
            <a:r>
              <a:rPr lang="zh-TW" altLang="en-US" sz="1700" dirty="0">
                <a:latin typeface="標楷體" panose="03000509000000000000" pitchFamily="65" charset="-120"/>
                <a:ea typeface="標楷體" panose="03000509000000000000" pitchFamily="65" charset="-120"/>
              </a:rPr>
              <a:t>公里</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小時</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。此外，所考慮的速度指標是站點的平均速度，</a:t>
            </a:r>
            <a:r>
              <a:rPr lang="zh-CN" altLang="en-US" sz="1700" dirty="0">
                <a:latin typeface="標楷體" panose="03000509000000000000" pitchFamily="65" charset="-120"/>
                <a:ea typeface="標楷體" panose="03000509000000000000" pitchFamily="65" charset="-120"/>
              </a:rPr>
              <a:t>其</a:t>
            </a:r>
            <a:r>
              <a:rPr lang="zh-TW" altLang="en-US" sz="1700" dirty="0">
                <a:latin typeface="標楷體" panose="03000509000000000000" pitchFamily="65" charset="-120"/>
                <a:ea typeface="標楷體" panose="03000509000000000000" pitchFamily="65" charset="-120"/>
              </a:rPr>
              <a:t>反映了系統的整體效果。因此，在站點</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700" dirty="0">
                <a:latin typeface="標楷體" panose="03000509000000000000" pitchFamily="65" charset="-120"/>
                <a:ea typeface="標楷體" panose="03000509000000000000" pitchFamily="65" charset="-120"/>
              </a:rPr>
              <a:t>和</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700" dirty="0">
                <a:latin typeface="標楷體" panose="03000509000000000000" pitchFamily="65" charset="-120"/>
                <a:ea typeface="標楷體" panose="03000509000000000000" pitchFamily="65" charset="-120"/>
              </a:rPr>
              <a:t>處</a:t>
            </a:r>
            <a:r>
              <a:rPr lang="zh-CN" altLang="en-US" sz="1700" dirty="0">
                <a:latin typeface="標楷體" panose="03000509000000000000" pitchFamily="65" charset="-120"/>
                <a:ea typeface="標楷體" panose="03000509000000000000" pitchFamily="65" charset="-120"/>
              </a:rPr>
              <a:t>微乎其微</a:t>
            </a:r>
            <a:r>
              <a:rPr lang="zh-TW" altLang="en-US" sz="1700" dirty="0">
                <a:latin typeface="標楷體" panose="03000509000000000000" pitchFamily="65" charset="-120"/>
                <a:ea typeface="標楷體" panose="03000509000000000000" pitchFamily="65" charset="-120"/>
              </a:rPr>
              <a:t>的速度變化證明了</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在降低交叉口附近的車輛速度時系統能力的自然限制。</a:t>
            </a:r>
            <a:endParaRPr lang="en-US" altLang="zh-TW" sz="1700" dirty="0">
              <a:latin typeface="標楷體" panose="03000509000000000000" pitchFamily="65" charset="-120"/>
              <a:ea typeface="標楷體" panose="03000509000000000000" pitchFamily="65" charset="-120"/>
            </a:endParaRPr>
          </a:p>
          <a:p>
            <a:r>
              <a:rPr lang="en-US" altLang="zh-TW" sz="17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結果表明速度變化與</a:t>
            </a:r>
            <a:r>
              <a:rPr lang="zh-CN" altLang="en-US" sz="1700" dirty="0">
                <a:latin typeface="標楷體" panose="03000509000000000000" pitchFamily="65" charset="-120"/>
                <a:ea typeface="標楷體" panose="03000509000000000000" pitchFamily="65" charset="-120"/>
              </a:rPr>
              <a:t>通行</a:t>
            </a:r>
            <a:r>
              <a:rPr lang="zh-TW" altLang="en-US" sz="1700" dirty="0">
                <a:latin typeface="標楷體" panose="03000509000000000000" pitchFamily="65" charset="-120"/>
                <a:ea typeface="標楷體" panose="03000509000000000000" pitchFamily="65" charset="-120"/>
              </a:rPr>
              <a:t>率變化之間存在一些反比關係。例如</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見表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4</a:t>
            </a:r>
            <a:r>
              <a:rPr lang="en-US" altLang="zh-CN" sz="18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700" dirty="0">
                <a:latin typeface="標楷體" panose="03000509000000000000" pitchFamily="65" charset="-120"/>
                <a:ea typeface="標楷體" panose="03000509000000000000" pitchFamily="65" charset="-120"/>
              </a:rPr>
              <a:t>號站點，儘管速度有所降低，但在路口中間的行人</a:t>
            </a:r>
            <a:r>
              <a:rPr lang="zh-CN" altLang="en-US" sz="1700" dirty="0">
                <a:latin typeface="標楷體" panose="03000509000000000000" pitchFamily="65" charset="-120"/>
                <a:ea typeface="標楷體" panose="03000509000000000000" pitchFamily="65" charset="-120"/>
              </a:rPr>
              <a:t>通過率</a:t>
            </a:r>
            <a:r>
              <a:rPr lang="zh-TW" altLang="en-US" sz="1700" dirty="0">
                <a:latin typeface="標楷體" panose="03000509000000000000" pitchFamily="65" charset="-120"/>
                <a:ea typeface="標楷體" panose="03000509000000000000" pitchFamily="65" charset="-120"/>
              </a:rPr>
              <a:t>方面觀察到下降趨勢</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3</a:t>
            </a:r>
            <a:r>
              <a:rPr lang="zh-CN" altLang="en-US" sz="1700" dirty="0">
                <a:latin typeface="標楷體" panose="03000509000000000000" pitchFamily="65" charset="-120"/>
                <a:ea typeface="標楷體" panose="03000509000000000000" pitchFamily="65" charset="-120"/>
              </a:rPr>
              <a:t>號站點</a:t>
            </a:r>
            <a:r>
              <a:rPr lang="zh-TW" altLang="en-US" sz="1700" dirty="0">
                <a:latin typeface="標楷體" panose="03000509000000000000" pitchFamily="65" charset="-120"/>
                <a:ea typeface="標楷體" panose="03000509000000000000" pitchFamily="65" charset="-120"/>
              </a:rPr>
              <a:t>，速度的增加趨勢伴隨著行人</a:t>
            </a:r>
            <a:r>
              <a:rPr lang="zh-CN" altLang="en-US" sz="1700" dirty="0">
                <a:latin typeface="標楷體" panose="03000509000000000000" pitchFamily="65" charset="-120"/>
                <a:ea typeface="標楷體" panose="03000509000000000000" pitchFamily="65" charset="-120"/>
              </a:rPr>
              <a:t>通過</a:t>
            </a:r>
            <a:r>
              <a:rPr lang="zh-TW" altLang="en-US" sz="1700" dirty="0">
                <a:latin typeface="標楷體" panose="03000509000000000000" pitchFamily="65" charset="-120"/>
                <a:ea typeface="標楷體" panose="03000509000000000000" pitchFamily="65" charset="-120"/>
              </a:rPr>
              <a:t>率的明顯改善。在這種現像中可以看到幾個過程的綜合影響。首先，</a:t>
            </a:r>
            <a:r>
              <a:rPr lang="zh-CN" altLang="en-US" sz="1700" dirty="0">
                <a:latin typeface="標楷體" panose="03000509000000000000" pitchFamily="65" charset="-120"/>
                <a:ea typeface="標楷體" panose="03000509000000000000" pitchFamily="65" charset="-120"/>
              </a:rPr>
              <a:t>在所有站點，</a:t>
            </a:r>
            <a:r>
              <a:rPr lang="zh-TW" altLang="en-US" sz="1700" dirty="0">
                <a:latin typeface="標楷體" panose="03000509000000000000" pitchFamily="65" charset="-120"/>
                <a:ea typeface="標楷體" panose="03000509000000000000" pitchFamily="65" charset="-120"/>
              </a:rPr>
              <a:t>系統引入確實改善</a:t>
            </a:r>
            <a:r>
              <a:rPr lang="zh-CN" altLang="en-US" sz="1700" dirty="0">
                <a:latin typeface="標楷體" panose="03000509000000000000" pitchFamily="65" charset="-120"/>
                <a:ea typeface="標楷體" panose="03000509000000000000" pitchFamily="65" charset="-120"/>
              </a:rPr>
              <a:t>在開始穿行時的行人通行率。</a:t>
            </a:r>
            <a:r>
              <a:rPr lang="en-US" altLang="zh-CN"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見表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3</a:t>
            </a:r>
            <a:r>
              <a:rPr lang="en-US" altLang="zh-CN"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第二，在</a:t>
            </a:r>
            <a:r>
              <a:rPr lang="zh-CN" altLang="en-US" sz="1700" dirty="0">
                <a:latin typeface="標楷體" panose="03000509000000000000" pitchFamily="65" charset="-120"/>
                <a:ea typeface="標楷體" panose="03000509000000000000" pitchFamily="65" charset="-120"/>
              </a:rPr>
              <a:t>站點</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700" dirty="0">
                <a:latin typeface="標楷體" panose="03000509000000000000" pitchFamily="65" charset="-120"/>
                <a:ea typeface="標楷體" panose="03000509000000000000" pitchFamily="65" charset="-120"/>
              </a:rPr>
              <a:t>看似缺乏所需的速度變化源於如上所述的低“</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rPr>
              <a:t>before</a:t>
            </a:r>
            <a:r>
              <a:rPr lang="zh-TW" altLang="en-US" sz="1700" dirty="0">
                <a:latin typeface="標楷體" panose="03000509000000000000" pitchFamily="65" charset="-120"/>
                <a:ea typeface="標楷體" panose="03000509000000000000" pitchFamily="65" charset="-120"/>
              </a:rPr>
              <a:t>”速度</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最後，在</a:t>
            </a:r>
            <a:r>
              <a:rPr lang="en-US" altLang="zh-TW" sz="1700" dirty="0">
                <a:latin typeface="標楷體" panose="03000509000000000000" pitchFamily="65" charset="-120"/>
                <a:ea typeface="標楷體" panose="03000509000000000000" pitchFamily="65" charset="-120"/>
              </a:rPr>
              <a:t>1</a:t>
            </a:r>
            <a:r>
              <a:rPr lang="zh-TW" altLang="en-US" sz="1700" dirty="0">
                <a:latin typeface="標楷體" panose="03000509000000000000" pitchFamily="65" charset="-120"/>
                <a:ea typeface="標楷體" panose="03000509000000000000" pitchFamily="65" charset="-120"/>
              </a:rPr>
              <a:t>號和</a:t>
            </a:r>
            <a:r>
              <a:rPr lang="en-US" altLang="zh-TW" sz="1700" dirty="0">
                <a:latin typeface="標楷體" panose="03000509000000000000" pitchFamily="65" charset="-120"/>
                <a:ea typeface="標楷體" panose="03000509000000000000" pitchFamily="65" charset="-120"/>
              </a:rPr>
              <a:t>2</a:t>
            </a:r>
            <a:r>
              <a:rPr lang="zh-TW" altLang="en-US" sz="1700" dirty="0">
                <a:latin typeface="標楷體" panose="03000509000000000000" pitchFamily="65" charset="-120"/>
                <a:ea typeface="標楷體" panose="03000509000000000000" pitchFamily="65" charset="-120"/>
              </a:rPr>
              <a:t>號站點的各種變化趨勢之後，在路口中間</a:t>
            </a:r>
            <a:r>
              <a:rPr lang="zh-CN" altLang="en-US" sz="1700" dirty="0">
                <a:latin typeface="標楷體" panose="03000509000000000000" pitchFamily="65" charset="-120"/>
                <a:ea typeface="標楷體" panose="03000509000000000000" pitchFamily="65" charset="-120"/>
              </a:rPr>
              <a:t>的</a:t>
            </a:r>
            <a:r>
              <a:rPr lang="zh-TW" altLang="en-US" sz="1700" dirty="0">
                <a:latin typeface="標楷體" panose="03000509000000000000" pitchFamily="65" charset="-120"/>
                <a:ea typeface="標楷體" panose="03000509000000000000" pitchFamily="65" charset="-120"/>
              </a:rPr>
              <a:t>行人</a:t>
            </a:r>
            <a:r>
              <a:rPr lang="zh-CN" altLang="en-US" sz="1700" dirty="0">
                <a:latin typeface="標楷體" panose="03000509000000000000" pitchFamily="65" charset="-120"/>
                <a:ea typeface="標楷體" panose="03000509000000000000" pitchFamily="65" charset="-120"/>
              </a:rPr>
              <a:t>通行率</a:t>
            </a:r>
            <a:r>
              <a:rPr lang="zh-TW" altLang="en-US" sz="1700" dirty="0">
                <a:latin typeface="標楷體" panose="03000509000000000000" pitchFamily="65" charset="-120"/>
                <a:ea typeface="標楷體" panose="03000509000000000000" pitchFamily="65" charset="-120"/>
              </a:rPr>
              <a:t>趨於</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70</a:t>
            </a:r>
            <a:r>
              <a:rPr lang="zh-TW" altLang="en-US" sz="1700" dirty="0">
                <a:latin typeface="標楷體" panose="03000509000000000000" pitchFamily="65" charset="-120"/>
                <a:ea typeface="標楷體" panose="03000509000000000000" pitchFamily="65" charset="-120"/>
              </a:rPr>
              <a:t>％的“</a:t>
            </a:r>
            <a:r>
              <a:rPr lang="zh-CN" altLang="en-US" sz="1700" dirty="0">
                <a:latin typeface="標楷體" panose="03000509000000000000" pitchFamily="65" charset="-120"/>
                <a:ea typeface="標楷體" panose="03000509000000000000" pitchFamily="65" charset="-120"/>
              </a:rPr>
              <a:t>平</a:t>
            </a:r>
            <a:r>
              <a:rPr lang="zh-TW" altLang="en-US" sz="1700" dirty="0">
                <a:latin typeface="標楷體" panose="03000509000000000000" pitchFamily="65" charset="-120"/>
                <a:ea typeface="標楷體" panose="03000509000000000000" pitchFamily="65" charset="-120"/>
              </a:rPr>
              <a:t>衡點”。這似乎很正常，因為我們認為在繁忙的城市街道的典型條件下，擁有密集的車輛和行人流量以及多個車道，行人</a:t>
            </a:r>
            <a:r>
              <a:rPr lang="zh-CN" altLang="en-US" sz="1700" dirty="0">
                <a:latin typeface="標楷體" panose="03000509000000000000" pitchFamily="65" charset="-120"/>
                <a:ea typeface="標楷體" panose="03000509000000000000" pitchFamily="65" charset="-120"/>
              </a:rPr>
              <a:t>通行</a:t>
            </a:r>
            <a:r>
              <a:rPr lang="zh-TW" altLang="en-US" sz="1700" dirty="0">
                <a:latin typeface="標楷體" panose="03000509000000000000" pitchFamily="65" charset="-120"/>
                <a:ea typeface="標楷體" panose="03000509000000000000" pitchFamily="65" charset="-120"/>
              </a:rPr>
              <a:t>（</a:t>
            </a:r>
            <a:r>
              <a:rPr lang="zh-CN" altLang="en-US" sz="1700" dirty="0">
                <a:latin typeface="標楷體" panose="03000509000000000000" pitchFamily="65" charset="-120"/>
                <a:ea typeface="標楷體" panose="03000509000000000000" pitchFamily="65" charset="-120"/>
              </a:rPr>
              <a:t>穿越中途</a:t>
            </a:r>
            <a:r>
              <a:rPr lang="zh-TW" altLang="en-US" sz="1700" dirty="0">
                <a:latin typeface="標楷體" panose="03000509000000000000" pitchFamily="65" charset="-120"/>
                <a:ea typeface="標楷體" panose="03000509000000000000" pitchFamily="65" charset="-120"/>
              </a:rPr>
              <a:t>）是</a:t>
            </a:r>
            <a:r>
              <a:rPr lang="zh-CN" altLang="en-US" sz="1700" dirty="0">
                <a:latin typeface="標楷體" panose="03000509000000000000" pitchFamily="65" charset="-120"/>
                <a:ea typeface="標楷體" panose="03000509000000000000" pitchFamily="65" charset="-120"/>
              </a:rPr>
              <a:t>幾乎</a:t>
            </a:r>
            <a:r>
              <a:rPr lang="zh-TW" altLang="en-US" sz="1700" dirty="0">
                <a:latin typeface="標楷體" panose="03000509000000000000" pitchFamily="65" charset="-120"/>
                <a:ea typeface="標楷體" panose="03000509000000000000" pitchFamily="65" charset="-120"/>
              </a:rPr>
              <a:t>不可能的。</a:t>
            </a:r>
            <a:r>
              <a:rPr lang="zh-CN" altLang="en-US" sz="1700" dirty="0">
                <a:latin typeface="標楷體" panose="03000509000000000000" pitchFamily="65" charset="-120"/>
                <a:ea typeface="標楷體" panose="03000509000000000000" pitchFamily="65" charset="-120"/>
              </a:rPr>
              <a:t>在</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700" dirty="0">
                <a:latin typeface="標楷體" panose="03000509000000000000" pitchFamily="65" charset="-120"/>
                <a:ea typeface="標楷體" panose="03000509000000000000" pitchFamily="65" charset="-120"/>
              </a:rPr>
              <a:t>號和</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700" dirty="0">
                <a:latin typeface="標楷體" panose="03000509000000000000" pitchFamily="65" charset="-120"/>
                <a:ea typeface="標楷體" panose="03000509000000000000" pitchFamily="65" charset="-120"/>
              </a:rPr>
              <a:t>號站點此參數的極高值可能源於這條街道的交通狀況異常</a:t>
            </a:r>
            <a:r>
              <a:rPr lang="en-US" altLang="zh-CN"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公交車道的整合，以及密集的行人活動。</a:t>
            </a:r>
            <a:endParaRPr lang="zh-CN" altLang="en-US" sz="17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898889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Discussion and conclusion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8" name="内容占位符 7">
            <a:extLst>
              <a:ext uri="{FF2B5EF4-FFF2-40B4-BE49-F238E27FC236}">
                <a16:creationId xmlns:a16="http://schemas.microsoft.com/office/drawing/2014/main" id="{793F8F97-64AD-4335-8704-7D9D3F4D162C}"/>
              </a:ext>
            </a:extLst>
          </p:cNvPr>
          <p:cNvSpPr>
            <a:spLocks noGrp="1"/>
          </p:cNvSpPr>
          <p:nvPr>
            <p:ph idx="1"/>
          </p:nvPr>
        </p:nvSpPr>
        <p:spPr>
          <a:xfrm>
            <a:off x="1295400" y="1981201"/>
            <a:ext cx="9601200" cy="3809999"/>
          </a:xfrm>
        </p:spPr>
        <p:txBody>
          <a:bodyPr>
            <a:normAutofit/>
          </a:bodyPr>
          <a:lstStyle/>
          <a:p>
            <a:r>
              <a:rPr lang="zh-TW" altLang="en-US" sz="1700" dirty="0">
                <a:latin typeface="標楷體" panose="03000509000000000000" pitchFamily="65" charset="-120"/>
                <a:ea typeface="標楷體" panose="03000509000000000000" pitchFamily="65" charset="-120"/>
              </a:rPr>
              <a:t>（</a:t>
            </a:r>
            <a:r>
              <a:rPr lang="en-US" altLang="zh-TW" sz="1700" dirty="0">
                <a:latin typeface="標楷體" panose="03000509000000000000" pitchFamily="65" charset="-120"/>
                <a:ea typeface="標楷體" panose="03000509000000000000" pitchFamily="65" charset="-120"/>
              </a:rPr>
              <a:t>3</a:t>
            </a:r>
            <a:r>
              <a:rPr lang="zh-TW" altLang="en-US" sz="1700" dirty="0">
                <a:latin typeface="標楷體" panose="03000509000000000000" pitchFamily="65" charset="-120"/>
                <a:ea typeface="標楷體" panose="03000509000000000000" pitchFamily="65" charset="-120"/>
              </a:rPr>
              <a:t>）隨著行人</a:t>
            </a:r>
            <a:r>
              <a:rPr lang="zh-CN" altLang="en-US" sz="1700" dirty="0">
                <a:latin typeface="標楷體" panose="03000509000000000000" pitchFamily="65" charset="-120"/>
                <a:ea typeface="標楷體" panose="03000509000000000000" pitchFamily="65" charset="-120"/>
              </a:rPr>
              <a:t>更高的通行率</a:t>
            </a:r>
            <a:r>
              <a:rPr lang="zh-TW" altLang="en-US" sz="1700" dirty="0">
                <a:latin typeface="標楷體" panose="03000509000000000000" pitchFamily="65" charset="-120"/>
                <a:ea typeface="標楷體" panose="03000509000000000000" pitchFamily="65" charset="-120"/>
              </a:rPr>
              <a:t>，人行橫道區域內的行人</a:t>
            </a:r>
            <a:r>
              <a:rPr lang="zh-CN" altLang="en-US" sz="1700" dirty="0">
                <a:latin typeface="標楷體" panose="03000509000000000000" pitchFamily="65" charset="-120"/>
                <a:ea typeface="標楷體" panose="03000509000000000000" pitchFamily="65" charset="-120"/>
              </a:rPr>
              <a:t>和</a:t>
            </a:r>
            <a:r>
              <a:rPr lang="zh-TW" altLang="en-US" sz="1700" dirty="0">
                <a:latin typeface="標楷體" panose="03000509000000000000" pitchFamily="65" charset="-120"/>
                <a:ea typeface="標楷體" panose="03000509000000000000" pitchFamily="65" charset="-120"/>
              </a:rPr>
              <a:t>車輛衝突幾乎被消除。除了站點</a:t>
            </a:r>
            <a:r>
              <a:rPr lang="en-US" altLang="zh-TW" sz="1700" dirty="0">
                <a:latin typeface="標楷體" panose="03000509000000000000" pitchFamily="65" charset="-120"/>
                <a:ea typeface="標楷體" panose="03000509000000000000" pitchFamily="65" charset="-120"/>
              </a:rPr>
              <a:t>1</a:t>
            </a:r>
            <a:r>
              <a:rPr lang="zh-TW" altLang="en-US" sz="1700" dirty="0">
                <a:latin typeface="標楷體" panose="03000509000000000000" pitchFamily="65" charset="-120"/>
                <a:ea typeface="標楷體" panose="03000509000000000000" pitchFamily="65" charset="-120"/>
              </a:rPr>
              <a:t>之外，大多數站點的衝突率都很低，甚至在系統引入之前</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這與在</a:t>
            </a:r>
            <a:r>
              <a:rPr lang="zh-CN" altLang="en-US" sz="1700" dirty="0">
                <a:latin typeface="標楷體" panose="03000509000000000000" pitchFamily="65" charset="-120"/>
                <a:ea typeface="標楷體" panose="03000509000000000000" pitchFamily="65" charset="-120"/>
              </a:rPr>
              <a:t>穿越途中</a:t>
            </a:r>
            <a:r>
              <a:rPr lang="zh-TW" altLang="en-US" sz="1700" dirty="0">
                <a:latin typeface="標楷體" panose="03000509000000000000" pitchFamily="65" charset="-120"/>
                <a:ea typeface="標楷體" panose="03000509000000000000" pitchFamily="65" charset="-120"/>
              </a:rPr>
              <a:t>的行人</a:t>
            </a:r>
            <a:r>
              <a:rPr lang="zh-CN" altLang="en-US" sz="1700" dirty="0">
                <a:latin typeface="標楷體" panose="03000509000000000000" pitchFamily="65" charset="-120"/>
                <a:ea typeface="標楷體" panose="03000509000000000000" pitchFamily="65" charset="-120"/>
              </a:rPr>
              <a:t>通行率</a:t>
            </a:r>
            <a:r>
              <a:rPr lang="zh-TW" altLang="en-US" sz="1700" dirty="0">
                <a:latin typeface="標楷體" panose="03000509000000000000" pitchFamily="65" charset="-120"/>
                <a:ea typeface="標楷體" panose="03000509000000000000" pitchFamily="65" charset="-120"/>
              </a:rPr>
              <a:t>相對較高的“</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before</a:t>
            </a:r>
            <a:r>
              <a:rPr lang="zh-TW" altLang="en-US" sz="1700" dirty="0">
                <a:latin typeface="標楷體" panose="03000509000000000000" pitchFamily="65" charset="-120"/>
                <a:ea typeface="標楷體" panose="03000509000000000000" pitchFamily="65" charset="-120"/>
              </a:rPr>
              <a:t>”相符</a:t>
            </a:r>
            <a:r>
              <a:rPr lang="en-US" altLang="zh-TW"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a:t>
            </a:r>
            <a:r>
              <a:rPr lang="zh-CN" altLang="en-US" sz="1700" dirty="0">
                <a:latin typeface="標楷體" panose="03000509000000000000" pitchFamily="65" charset="-120"/>
                <a:ea typeface="標楷體" panose="03000509000000000000" pitchFamily="65" charset="-120"/>
              </a:rPr>
              <a:t>站點</a:t>
            </a:r>
            <a:r>
              <a:rPr lang="en-US" altLang="zh-TW" sz="1700" dirty="0">
                <a:latin typeface="標楷體" panose="03000509000000000000" pitchFamily="65" charset="-120"/>
                <a:ea typeface="標楷體" panose="03000509000000000000" pitchFamily="65" charset="-120"/>
              </a:rPr>
              <a:t>1</a:t>
            </a:r>
            <a:r>
              <a:rPr lang="zh-TW" altLang="en-US" sz="1700" dirty="0">
                <a:latin typeface="標楷體" panose="03000509000000000000" pitchFamily="65" charset="-120"/>
                <a:ea typeface="標楷體" panose="03000509000000000000" pitchFamily="65" charset="-120"/>
              </a:rPr>
              <a:t>衝突率的顯著降低</a:t>
            </a:r>
            <a:r>
              <a:rPr lang="zh-CN" altLang="en-US" sz="1700">
                <a:latin typeface="標楷體" panose="03000509000000000000" pitchFamily="65" charset="-120"/>
                <a:ea typeface="標楷體" panose="03000509000000000000" pitchFamily="65" charset="-120"/>
              </a:rPr>
              <a:t>，</a:t>
            </a:r>
            <a:r>
              <a:rPr lang="zh-TW" altLang="en-US" sz="1700">
                <a:latin typeface="標楷體" panose="03000509000000000000" pitchFamily="65" charset="-120"/>
                <a:ea typeface="標楷體" panose="03000509000000000000" pitchFamily="65" charset="-120"/>
              </a:rPr>
              <a:t>證明</a:t>
            </a:r>
            <a:r>
              <a:rPr lang="zh-TW" altLang="en-US" sz="1700" dirty="0">
                <a:latin typeface="標楷體" panose="03000509000000000000" pitchFamily="65" charset="-120"/>
                <a:ea typeface="標楷體" panose="03000509000000000000" pitchFamily="65" charset="-120"/>
              </a:rPr>
              <a:t>了該系統改善駕駛員與行人</a:t>
            </a:r>
            <a:r>
              <a:rPr lang="zh-CN" altLang="en-US" sz="1700" dirty="0">
                <a:latin typeface="標楷體" panose="03000509000000000000" pitchFamily="65" charset="-120"/>
                <a:ea typeface="標楷體" panose="03000509000000000000" pitchFamily="65" charset="-120"/>
              </a:rPr>
              <a:t>的</a:t>
            </a:r>
            <a:r>
              <a:rPr lang="zh-TW" altLang="en-US" sz="1700" dirty="0">
                <a:latin typeface="標楷體" panose="03000509000000000000" pitchFamily="65" charset="-120"/>
                <a:ea typeface="標楷體" panose="03000509000000000000" pitchFamily="65" charset="-120"/>
              </a:rPr>
              <a:t>互動。跨越標記區域</a:t>
            </a:r>
            <a:r>
              <a:rPr lang="zh-CN" altLang="en-US" sz="1700" dirty="0">
                <a:latin typeface="標楷體" panose="03000509000000000000" pitchFamily="65" charset="-120"/>
                <a:ea typeface="標楷體" panose="03000509000000000000" pitchFamily="65" charset="-120"/>
              </a:rPr>
              <a:t>行人</a:t>
            </a:r>
            <a:r>
              <a:rPr lang="zh-TW" altLang="en-US" sz="1700" dirty="0">
                <a:latin typeface="標楷體" panose="03000509000000000000" pitchFamily="65" charset="-120"/>
                <a:ea typeface="標楷體" panose="03000509000000000000" pitchFamily="65" charset="-120"/>
              </a:rPr>
              <a:t>的</a:t>
            </a:r>
            <a:r>
              <a:rPr lang="zh-CN" altLang="en-US" sz="1700" dirty="0">
                <a:latin typeface="標楷體" panose="03000509000000000000" pitchFamily="65" charset="-120"/>
                <a:ea typeface="標楷體" panose="03000509000000000000" pitchFamily="65" charset="-120"/>
              </a:rPr>
              <a:t>比率</a:t>
            </a:r>
            <a:r>
              <a:rPr lang="zh-TW" altLang="en-US" sz="1700" dirty="0">
                <a:latin typeface="標楷體" panose="03000509000000000000" pitchFamily="65" charset="-120"/>
                <a:ea typeface="標楷體" panose="03000509000000000000" pitchFamily="65" charset="-120"/>
              </a:rPr>
              <a:t>總體降低</a:t>
            </a:r>
            <a:r>
              <a:rPr lang="zh-CN" altLang="en-US" sz="1700" dirty="0">
                <a:latin typeface="標楷體" panose="03000509000000000000" pitchFamily="65" charset="-120"/>
                <a:ea typeface="標楷體" panose="03000509000000000000" pitchFamily="65" charset="-120"/>
              </a:rPr>
              <a:t>，</a:t>
            </a:r>
            <a:r>
              <a:rPr lang="zh-TW" altLang="en-US" sz="1700" dirty="0">
                <a:latin typeface="標楷體" panose="03000509000000000000" pitchFamily="65" charset="-120"/>
                <a:ea typeface="標楷體" panose="03000509000000000000" pitchFamily="65" charset="-120"/>
              </a:rPr>
              <a:t>表明行人</a:t>
            </a:r>
            <a:r>
              <a:rPr lang="zh-CN" altLang="en-US" sz="1700" dirty="0">
                <a:latin typeface="標楷體" panose="03000509000000000000" pitchFamily="65" charset="-120"/>
                <a:ea typeface="標楷體" panose="03000509000000000000" pitchFamily="65" charset="-120"/>
              </a:rPr>
              <a:t>感受到了</a:t>
            </a:r>
            <a:r>
              <a:rPr lang="zh-TW" altLang="en-US" sz="1700" dirty="0">
                <a:latin typeface="標楷體" panose="03000509000000000000" pitchFamily="65" charset="-120"/>
                <a:ea typeface="標楷體" panose="03000509000000000000" pitchFamily="65" charset="-120"/>
              </a:rPr>
              <a:t>系統</a:t>
            </a:r>
            <a:r>
              <a:rPr lang="zh-CN" altLang="en-US" sz="1700" dirty="0">
                <a:latin typeface="標楷體" panose="03000509000000000000" pitchFamily="65" charset="-120"/>
                <a:ea typeface="標楷體" panose="03000509000000000000" pitchFamily="65" charset="-120"/>
              </a:rPr>
              <a:t>帶來的</a:t>
            </a:r>
            <a:r>
              <a:rPr lang="zh-TW" altLang="en-US" sz="1700" dirty="0">
                <a:latin typeface="標楷體" panose="03000509000000000000" pitchFamily="65" charset="-120"/>
                <a:ea typeface="標楷體" panose="03000509000000000000" pitchFamily="65" charset="-120"/>
              </a:rPr>
              <a:t>好處。</a:t>
            </a:r>
            <a:endParaRPr lang="zh-CN" altLang="en-US" sz="17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63248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sym typeface="Arial" panose="020B0604020202020204" pitchFamily="34" charset="0"/>
              </a:rPr>
              <a:t>Introduction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r>
              <a:rPr lang="zh-CN" altLang="en-US" sz="1800" dirty="0">
                <a:latin typeface="標楷體" panose="03000509000000000000" pitchFamily="65" charset="-120"/>
                <a:ea typeface="標楷體" panose="03000509000000000000" pitchFamily="65" charset="-120"/>
                <a:sym typeface="Arial" panose="020B0604020202020204" pitchFamily="34" charset="0"/>
              </a:rPr>
              <a:t>無人控制的人行橫道經常在城市道路網絡中出現問題，因為他們可能會在行人和車輛流動之間產生衝突。根據大多數國家的交通法，這樣的交叉路口，司機必須給予行人通行權，但實際上許多司機都不會這樣做。</a:t>
            </a:r>
          </a:p>
          <a:p>
            <a:r>
              <a:rPr lang="zh-CN" altLang="en-US" sz="1800" dirty="0">
                <a:latin typeface="標楷體" panose="03000509000000000000" pitchFamily="65" charset="-120"/>
                <a:ea typeface="標楷體" panose="03000509000000000000" pitchFamily="65" charset="-120"/>
                <a:sym typeface="Arial" panose="020B0604020202020204" pitchFamily="34" charset="0"/>
              </a:rPr>
              <a:t>在</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90</a:t>
            </a:r>
            <a:r>
              <a:rPr lang="zh-CN" altLang="en-US" sz="1800" dirty="0">
                <a:latin typeface="標楷體" panose="03000509000000000000" pitchFamily="65" charset="-120"/>
                <a:ea typeface="標楷體" panose="03000509000000000000" pitchFamily="65" charset="-120"/>
                <a:sym typeface="Arial" panose="020B0604020202020204" pitchFamily="34" charset="0"/>
              </a:rPr>
              <a:t>年代，許多國家對（行人安全）問題進行重新評估，包括改變現狀的可用措施清單</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Cairney</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1999</a:t>
            </a:r>
            <a:r>
              <a:rPr lang="en-US" altLang="zh-CN" dirty="0">
                <a:latin typeface="Times New Roman" panose="02020603050405020304" pitchFamily="18" charset="0"/>
                <a:ea typeface="標楷體" panose="03000509000000000000" pitchFamily="65" charset="-120"/>
                <a:cs typeface="Times New Roman" panose="02020603050405020304" pitchFamily="18" charset="0"/>
              </a:rPr>
              <a:t> ;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Davies</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1999</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Hummel</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1999</a:t>
            </a:r>
            <a:r>
              <a:rPr lang="en-US" altLang="zh-CN" dirty="0">
                <a:latin typeface="Times New Roman" panose="02020603050405020304" pitchFamily="18" charset="0"/>
                <a:ea typeface="標楷體" panose="03000509000000000000" pitchFamily="65" charset="-120"/>
                <a:cs typeface="Times New Roman" panose="02020603050405020304" pitchFamily="18" charset="0"/>
              </a:rPr>
              <a:t> ;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Tan</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Zeeger</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1995</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。在大多數國家，過去幾十年來觀察到行人受傷人數在下降，然而，由於行人事故嚴重程度依然較高，問題仍然緊迫。</a:t>
            </a:r>
          </a:p>
          <a:p>
            <a:r>
              <a:rPr lang="zh-CN" altLang="en-US" sz="1800" dirty="0">
                <a:latin typeface="標楷體" panose="03000509000000000000" pitchFamily="65" charset="-120"/>
                <a:ea typeface="標楷體" panose="03000509000000000000" pitchFamily="65" charset="-120"/>
                <a:sym typeface="Arial" panose="020B0604020202020204" pitchFamily="34" charset="0"/>
              </a:rPr>
              <a:t>考慮到目前在不同國家的做法，可以發現許多城市人行橫道仍然不受控制，因為他們不滿足信號裝置的保證</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Huang</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Hughes</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Zeeger</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Nitzburg</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1999</a:t>
            </a:r>
            <a:r>
              <a:rPr lang="en-US" altLang="zh-CN" dirty="0">
                <a:latin typeface="Times New Roman" panose="02020603050405020304" pitchFamily="18" charset="0"/>
                <a:ea typeface="標楷體" panose="03000509000000000000" pitchFamily="65" charset="-120"/>
                <a:cs typeface="Times New Roman" panose="02020603050405020304" pitchFamily="18" charset="0"/>
              </a:rPr>
              <a:t> ;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Jones</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Tomcheck</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2000</a:t>
            </a:r>
            <a:r>
              <a:rPr lang="en-US" altLang="zh-CN" dirty="0">
                <a:latin typeface="Times New Roman" panose="02020603050405020304" pitchFamily="18" charset="0"/>
                <a:ea typeface="標楷體" panose="03000509000000000000" pitchFamily="65" charset="-120"/>
                <a:cs typeface="Times New Roman" panose="02020603050405020304" pitchFamily="18" charset="0"/>
              </a:rPr>
              <a:t> ;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Manual on Traffic Engineering</a:t>
            </a:r>
            <a:r>
              <a:rPr lang="zh-CN"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1994</a:t>
            </a:r>
            <a:r>
              <a:rPr lang="zh-CN" altLang="en-US" sz="17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 Tan</a:t>
            </a:r>
            <a:r>
              <a:rPr lang="zh-CN"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Zeeger</a:t>
            </a:r>
            <a:r>
              <a:rPr lang="zh-CN"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1995</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zh-CN" altLang="en-US"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endParaRPr lang="en-US" altLang="zh-CN"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endParaRPr>
          </a:p>
          <a:p>
            <a:pPr marL="0" indent="0" rtl="0">
              <a:buNone/>
            </a:pPr>
            <a:endParaRPr lang="en-US" altLang="zh-CN" sz="1800" dirty="0">
              <a:latin typeface="標楷體" panose="03000509000000000000" pitchFamily="65" charset="-120"/>
              <a:ea typeface="標楷體" panose="03000509000000000000" pitchFamily="65" charset="-120"/>
              <a:sym typeface="Arial" panose="020B0604020202020204" pitchFamily="34" charset="0"/>
            </a:endParaRPr>
          </a:p>
          <a:p>
            <a:pPr rtl="0"/>
            <a:endParaRPr lang="en-US" altLang="zh-CN"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260474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sym typeface="Arial" panose="020B0604020202020204" pitchFamily="34" charset="0"/>
              </a:rPr>
              <a:t>Introduction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a:xfrm>
            <a:off x="1295400" y="1981201"/>
            <a:ext cx="9601200" cy="3809999"/>
          </a:xfrm>
        </p:spPr>
        <p:txBody>
          <a:bodyPr rtlCol="0">
            <a:normAutofit/>
          </a:bodyPr>
          <a:lstStyle/>
          <a:p>
            <a:r>
              <a:rPr lang="zh-CN" altLang="en-US" sz="1800" dirty="0">
                <a:latin typeface="標楷體" panose="03000509000000000000" pitchFamily="65" charset="-120"/>
                <a:ea typeface="標楷體" panose="03000509000000000000" pitchFamily="65" charset="-120"/>
                <a:sym typeface="Arial" panose="020B0604020202020204" pitchFamily="34" charset="0"/>
              </a:rPr>
              <a:t>為了減少這些地區衝突的可能性和可能的負面安全影響，採取了一些措施，例如改善人行橫道區域的一般能見度條件</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Nitzburg</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Knoblauch</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2000</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zh-CN" altLang="en-US" sz="1800" dirty="0">
                <a:latin typeface="標楷體" panose="03000509000000000000" pitchFamily="65" charset="-120"/>
                <a:ea typeface="標楷體" panose="03000509000000000000" pitchFamily="65" charset="-120"/>
              </a:rPr>
              <a:t>；在交叉路口接近區豎立道路駝峰</a:t>
            </a:r>
            <a:r>
              <a:rPr lang="en-US" altLang="zh-CN" sz="1800" dirty="0">
                <a:latin typeface="標楷體" panose="03000509000000000000" pitchFamily="65" charset="-120"/>
                <a:ea typeface="標楷體" panose="03000509000000000000" pitchFamily="65" charset="-120"/>
              </a:rPr>
              <a:t>/</a:t>
            </a:r>
            <a:r>
              <a:rPr lang="zh-CN" altLang="en-US" sz="1800" dirty="0">
                <a:latin typeface="標楷體" panose="03000509000000000000" pitchFamily="65" charset="-120"/>
                <a:ea typeface="標楷體" panose="03000509000000000000" pitchFamily="65" charset="-120"/>
              </a:rPr>
              <a:t>收窄</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Hummel</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1999</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zh-CN" altLang="en-US" sz="1800" dirty="0">
                <a:latin typeface="標楷體" panose="03000509000000000000" pitchFamily="65" charset="-120"/>
                <a:ea typeface="標楷體" panose="03000509000000000000" pitchFamily="65" charset="-120"/>
              </a:rPr>
              <a:t>或警告司機人行橫道上行人的存在</a:t>
            </a:r>
            <a:r>
              <a:rPr lang="zh-CN" altLang="en-US" sz="1800" dirty="0">
                <a:latin typeface="標楷體" panose="03000509000000000000" pitchFamily="65" charset="-120"/>
                <a:ea typeface="標楷體" panose="03000509000000000000" pitchFamily="65" charset="-120"/>
                <a:sym typeface="Arial" panose="020B0604020202020204" pitchFamily="34" charset="0"/>
              </a:rPr>
              <a:t>。最新的辦法是在人行橫道預警系統中實施</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一種新型的不需控制的人行横道，目前正在不同的国家开发其中的要素</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Beckwith</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Hunter-</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Zaworski</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1997</a:t>
            </a:r>
            <a:r>
              <a:rPr lang="en-US" altLang="zh-CN" dirty="0">
                <a:latin typeface="Times New Roman" panose="02020603050405020304" pitchFamily="18" charset="0"/>
                <a:ea typeface="標楷體" panose="03000509000000000000" pitchFamily="65" charset="-120"/>
                <a:cs typeface="Times New Roman" panose="02020603050405020304" pitchFamily="18" charset="0"/>
              </a:rPr>
              <a:t> ;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Evans</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1999</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a:t>
            </a:r>
            <a:r>
              <a:rPr lang="zh-CN" altLang="en-US" sz="1800" dirty="0">
                <a:latin typeface="標楷體" panose="03000509000000000000" pitchFamily="65" charset="-120"/>
                <a:ea typeface="標楷體" panose="03000509000000000000" pitchFamily="65" charset="-120"/>
              </a:rPr>
              <a:t>。</a:t>
            </a:r>
            <a:endParaRPr lang="zh-CN" altLang="en-US" sz="1800" dirty="0">
              <a:latin typeface="標楷體" panose="03000509000000000000" pitchFamily="65" charset="-120"/>
              <a:ea typeface="標楷體" panose="03000509000000000000" pitchFamily="65" charset="-120"/>
              <a:sym typeface="Arial" panose="020B0604020202020204" pitchFamily="34" charset="0"/>
            </a:endParaRPr>
          </a:p>
          <a:p>
            <a:r>
              <a:rPr lang="zh-CN" altLang="en-US" sz="1800" dirty="0">
                <a:latin typeface="標楷體" panose="03000509000000000000" pitchFamily="65" charset="-120"/>
                <a:ea typeface="標楷體" panose="03000509000000000000" pitchFamily="65" charset="-120"/>
                <a:sym typeface="Arial" panose="020B0604020202020204" pitchFamily="34" charset="0"/>
              </a:rPr>
              <a:t>本文主要介紹兩種人行橫道預警系統的現場試驗結果。研究中測試的系統是：</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ARMS</a:t>
            </a:r>
            <a:r>
              <a:rPr lang="zh-CN" altLang="en-US" sz="1800" dirty="0">
                <a:latin typeface="標楷體" panose="03000509000000000000" pitchFamily="65" charset="-120"/>
                <a:ea typeface="標楷體" panose="03000509000000000000" pitchFamily="65" charset="-120"/>
                <a:sym typeface="Arial" panose="020B0604020202020204" pitchFamily="34" charset="0"/>
              </a:rPr>
              <a:t>（道路安全主動道路標記系統）；和</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Hercules</a:t>
            </a:r>
            <a:r>
              <a:rPr lang="zh-CN" altLang="en-US"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系統</a:t>
            </a:r>
            <a:r>
              <a:rPr lang="zh-CN" altLang="en-US" sz="1800" dirty="0">
                <a:latin typeface="標楷體" panose="03000509000000000000" pitchFamily="65" charset="-120"/>
                <a:ea typeface="標楷體" panose="03000509000000000000" pitchFamily="65" charset="-120"/>
                <a:sym typeface="Arial" panose="020B0604020202020204" pitchFamily="34" charset="0"/>
              </a:rPr>
              <a:t>，它是加利福尼亞交通公司的改良產品。每種系統都包括行人檢測系統，由安裝在人行橫道兩側低桿上的傳感器激活，以及一系列閃爍的警示燈裝置嵌入標記交叉口附近的路面中。傳感器檢測行人站立</a:t>
            </a:r>
            <a:r>
              <a:rPr lang="en-US" altLang="zh-CN" sz="1800" dirty="0">
                <a:latin typeface="標楷體" panose="03000509000000000000" pitchFamily="65" charset="-120"/>
                <a:ea typeface="標楷體" panose="03000509000000000000" pitchFamily="65" charset="-12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進入人行橫道等待區並激活在人行道上方升起的警示燈，同時閃爍，向迎面而來的車輛發出明亮的光束。</a:t>
            </a:r>
          </a:p>
          <a:p>
            <a:pPr marL="0" indent="0" rtl="0">
              <a:buNone/>
            </a:pPr>
            <a:endParaRPr lang="en-US" altLang="zh-CN" sz="1800" dirty="0">
              <a:latin typeface="標楷體" panose="03000509000000000000" pitchFamily="65" charset="-120"/>
              <a:ea typeface="標楷體" panose="03000509000000000000" pitchFamily="65" charset="-120"/>
              <a:sym typeface="Arial" panose="020B0604020202020204" pitchFamily="34" charset="0"/>
            </a:endParaRPr>
          </a:p>
          <a:p>
            <a:pPr rtl="0"/>
            <a:endParaRPr lang="en-US" altLang="zh-CN"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pic>
        <p:nvPicPr>
          <p:cNvPr id="4" name="Picture 2" descr="https://ars.els-cdn.com/content/image/1-s2.0-S1369847802000335-gr1.gif">
            <a:extLst>
              <a:ext uri="{FF2B5EF4-FFF2-40B4-BE49-F238E27FC236}">
                <a16:creationId xmlns:a16="http://schemas.microsoft.com/office/drawing/2014/main" id="{DD8606B6-8378-4F20-B2B7-C1E3F1D216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757362"/>
            <a:ext cx="4857750" cy="3343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716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sym typeface="Arial" panose="020B0604020202020204" pitchFamily="34" charset="0"/>
              </a:rPr>
              <a:t>Introduction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r>
              <a:rPr lang="zh-CN" altLang="en-US" sz="1800" dirty="0">
                <a:latin typeface="標楷體" panose="03000509000000000000" pitchFamily="65" charset="-120"/>
                <a:ea typeface="標楷體" panose="03000509000000000000" pitchFamily="65" charset="-120"/>
              </a:rPr>
              <a:t>基本系統閃爍時間取決於道路寬度和行人平均速度。當幾個行人連續過馬路時，這個基礎之逐漸擴大。</a:t>
            </a:r>
            <a:endParaRPr lang="zh-CN" altLang="en-US" sz="1800" dirty="0">
              <a:latin typeface="標楷體" panose="03000509000000000000" pitchFamily="65" charset="-120"/>
              <a:ea typeface="標楷體" panose="03000509000000000000" pitchFamily="65" charset="-120"/>
              <a:sym typeface="Arial" panose="020B0604020202020204" pitchFamily="34" charset="0"/>
            </a:endParaRPr>
          </a:p>
          <a:p>
            <a:r>
              <a:rPr lang="zh-CN" altLang="en-US" sz="1800" dirty="0">
                <a:latin typeface="標楷體" panose="03000509000000000000" pitchFamily="65" charset="-120"/>
                <a:ea typeface="標楷體" panose="03000509000000000000" pitchFamily="65" charset="-120"/>
                <a:sym typeface="Arial" panose="020B0604020202020204" pitchFamily="34" charset="0"/>
              </a:rPr>
              <a:t>這些類型的操作原理相似，但所引用的技術解決方案不同：</a:t>
            </a:r>
            <a:r>
              <a:rPr lang="zh-CN" altLang="en-US"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a:t>
            </a:r>
            <a:r>
              <a:rPr lang="zh-CN" altLang="en-US"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r>
              <a:rPr lang="zh-CN" altLang="en-US" sz="1800" dirty="0">
                <a:latin typeface="標楷體" panose="03000509000000000000" pitchFamily="65" charset="-120"/>
                <a:ea typeface="標楷體" panose="03000509000000000000" pitchFamily="65" charset="-120"/>
                <a:sym typeface="Arial" panose="020B0604020202020204" pitchFamily="34" charset="0"/>
              </a:rPr>
              <a:t>作為警示燈，</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ARMS</a:t>
            </a:r>
            <a:r>
              <a:rPr lang="zh-CN" altLang="en-US" sz="1800" dirty="0">
                <a:latin typeface="標楷體" panose="03000509000000000000" pitchFamily="65" charset="-120"/>
                <a:ea typeface="標楷體" panose="03000509000000000000" pitchFamily="65" charset="-120"/>
                <a:sym typeface="Arial" panose="020B0604020202020204" pitchFamily="34" charset="0"/>
              </a:rPr>
              <a:t>使用內部帶有</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LED</a:t>
            </a:r>
            <a:r>
              <a:rPr lang="zh-CN" altLang="en-US" sz="1800" dirty="0">
                <a:latin typeface="標楷體" panose="03000509000000000000" pitchFamily="65" charset="-120"/>
                <a:ea typeface="標楷體" panose="03000509000000000000" pitchFamily="65" charset="-120"/>
                <a:sym typeface="Arial" panose="020B0604020202020204" pitchFamily="34" charset="0"/>
              </a:rPr>
              <a:t>的標準凸起路面標記，而對於</a:t>
            </a:r>
            <a:r>
              <a:rPr lang="en-US" altLang="zh-CN" sz="18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Hercules</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開發了一種特殊的路面輕型安裝技術，該技術使用機場照明設備</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CN" altLang="en-US"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b</a:t>
            </a:r>
            <a:r>
              <a:rPr lang="zh-CN" altLang="en-US"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當行人進入人行橫道時，</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ARMS</a:t>
            </a:r>
            <a:r>
              <a:rPr lang="zh-TW" altLang="en-US" sz="1800" dirty="0">
                <a:latin typeface="標楷體" panose="03000509000000000000" pitchFamily="65" charset="-120"/>
                <a:ea typeface="標楷體" panose="03000509000000000000" pitchFamily="65" charset="-120"/>
                <a:sym typeface="Arial" panose="020B0604020202020204" pitchFamily="34" charset="0"/>
              </a:rPr>
              <a:t>識別穿越行人的方向並且僅激活燈一次，而當行人進入並離開人行橫道區時，</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Hercules</a:t>
            </a:r>
            <a:r>
              <a:rPr lang="zh-TW" altLang="en-US" sz="1800" dirty="0">
                <a:latin typeface="標楷體" panose="03000509000000000000" pitchFamily="65" charset="-120"/>
                <a:ea typeface="標楷體" panose="03000509000000000000" pitchFamily="65" charset="-120"/>
                <a:sym typeface="Arial" panose="020B0604020202020204" pitchFamily="34" charset="0"/>
              </a:rPr>
              <a:t>系統反應兩次。</a:t>
            </a:r>
            <a:endParaRPr lang="zh-CN" altLang="en-US" sz="1800" dirty="0">
              <a:latin typeface="標楷體" panose="03000509000000000000" pitchFamily="65" charset="-120"/>
              <a:ea typeface="標楷體" panose="03000509000000000000" pitchFamily="65" charset="-120"/>
              <a:sym typeface="Arial" panose="020B0604020202020204" pitchFamily="34" charset="0"/>
            </a:endParaRPr>
          </a:p>
          <a:p>
            <a:r>
              <a:rPr lang="zh-TW" altLang="en-US" sz="1800" dirty="0">
                <a:latin typeface="標楷體" panose="03000509000000000000" pitchFamily="65" charset="-120"/>
                <a:ea typeface="標楷體" panose="03000509000000000000" pitchFamily="65" charset="-120"/>
                <a:sym typeface="Arial" panose="020B0604020202020204" pitchFamily="34" charset="0"/>
              </a:rPr>
              <a:t>此外，在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ARMS</a:t>
            </a:r>
            <a:r>
              <a:rPr lang="zh-TW" altLang="en-US" sz="1800" dirty="0">
                <a:latin typeface="標楷體" panose="03000509000000000000" pitchFamily="65" charset="-120"/>
                <a:ea typeface="標楷體" panose="03000509000000000000" pitchFamily="65" charset="-120"/>
                <a:sym typeface="Arial" panose="020B0604020202020204" pitchFamily="34" charset="0"/>
              </a:rPr>
              <a:t>內，光線僅向迎面而來的車輛交通方向發射，而在</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Hercules</a:t>
            </a:r>
            <a:r>
              <a:rPr lang="zh-CN" altLang="en-US" sz="1800" dirty="0">
                <a:latin typeface="標楷體" panose="03000509000000000000" pitchFamily="65" charset="-120"/>
                <a:ea typeface="標楷體" panose="03000509000000000000" pitchFamily="65" charset="-120"/>
                <a:sym typeface="Arial" panose="020B0604020202020204" pitchFamily="34" charset="0"/>
              </a:rPr>
              <a:t>中</a:t>
            </a:r>
            <a:r>
              <a:rPr lang="zh-TW" altLang="en-US" sz="1800" dirty="0">
                <a:latin typeface="標楷體" panose="03000509000000000000" pitchFamily="65" charset="-120"/>
                <a:ea typeface="標楷體" panose="03000509000000000000" pitchFamily="65" charset="-120"/>
                <a:sym typeface="Arial" panose="020B0604020202020204" pitchFamily="34" charset="0"/>
              </a:rPr>
              <a:t>，燈光向迎面而來的交通和行人輻射。</a:t>
            </a:r>
            <a:r>
              <a:rPr lang="zh-CN" altLang="en-US" sz="1800" dirty="0">
                <a:latin typeface="標楷體" panose="03000509000000000000" pitchFamily="65" charset="-120"/>
                <a:ea typeface="標楷體" panose="03000509000000000000" pitchFamily="65" charset="-120"/>
                <a:sym typeface="Arial" panose="020B0604020202020204" pitchFamily="34" charset="0"/>
              </a:rPr>
              <a:t>由於，</a:t>
            </a:r>
            <a:r>
              <a:rPr lang="zh-TW" altLang="en-US" sz="1800" dirty="0">
                <a:latin typeface="標楷體" panose="03000509000000000000" pitchFamily="65" charset="-120"/>
                <a:ea typeface="標楷體" panose="03000509000000000000" pitchFamily="65" charset="-120"/>
                <a:sym typeface="Arial" panose="020B0604020202020204" pitchFamily="34" charset="0"/>
              </a:rPr>
              <a:t>系統實施經驗有限，沒有嚴格確定的績效標準</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因此，負責監督實驗的以色列運輸部決定</a:t>
            </a:r>
            <a:r>
              <a:rPr lang="zh-CN" altLang="en-US" sz="1800" dirty="0">
                <a:latin typeface="標楷體" panose="03000509000000000000" pitchFamily="65" charset="-120"/>
                <a:ea typeface="標楷體" panose="03000509000000000000" pitchFamily="65" charset="-120"/>
                <a:sym typeface="Arial" panose="020B0604020202020204" pitchFamily="34" charset="0"/>
              </a:rPr>
              <a:t>擴展</a:t>
            </a:r>
            <a:r>
              <a:rPr lang="zh-TW" altLang="en-US" sz="1800" dirty="0">
                <a:latin typeface="標楷體" panose="03000509000000000000" pitchFamily="65" charset="-120"/>
                <a:ea typeface="標楷體" panose="03000509000000000000" pitchFamily="65" charset="-120"/>
                <a:sym typeface="Arial" panose="020B0604020202020204" pitchFamily="34" charset="0"/>
              </a:rPr>
              <a:t>該項目，涉及兩個系統而不是一個系統。該擴展旨在提供背景信息，以便為將來的系統實施提供更一般</a:t>
            </a:r>
            <a:r>
              <a:rPr lang="zh-CN" altLang="en-US" sz="1800" dirty="0">
                <a:latin typeface="標楷體" panose="03000509000000000000" pitchFamily="65" charset="-120"/>
                <a:ea typeface="標楷體" panose="03000509000000000000" pitchFamily="65" charset="-120"/>
                <a:sym typeface="Arial" panose="020B0604020202020204" pitchFamily="34" charset="0"/>
              </a:rPr>
              <a:t>性</a:t>
            </a:r>
            <a:r>
              <a:rPr lang="zh-TW" altLang="en-US" sz="1800" dirty="0">
                <a:latin typeface="標楷體" panose="03000509000000000000" pitchFamily="65" charset="-120"/>
                <a:ea typeface="標楷體" panose="03000509000000000000" pitchFamily="65" charset="-120"/>
                <a:sym typeface="Arial" panose="020B0604020202020204" pitchFamily="34" charset="0"/>
              </a:rPr>
              <a:t>的</a:t>
            </a:r>
            <a:r>
              <a:rPr lang="zh-CN" altLang="en-US" sz="1800" dirty="0">
                <a:latin typeface="標楷體" panose="03000509000000000000" pitchFamily="65" charset="-120"/>
                <a:ea typeface="標楷體" panose="03000509000000000000" pitchFamily="65" charset="-120"/>
                <a:sym typeface="Arial" panose="020B0604020202020204" pitchFamily="34" charset="0"/>
              </a:rPr>
              <a:t>理論</a:t>
            </a:r>
            <a:r>
              <a:rPr lang="zh-TW" altLang="en-US" sz="1800" dirty="0">
                <a:latin typeface="標楷體" panose="03000509000000000000" pitchFamily="65" charset="-120"/>
                <a:ea typeface="標楷體" panose="03000509000000000000" pitchFamily="65" charset="-120"/>
                <a:sym typeface="Arial" panose="020B0604020202020204" pitchFamily="34" charset="0"/>
              </a:rPr>
              <a:t>，並且還可以比較現場條件下</a:t>
            </a:r>
            <a:r>
              <a:rPr lang="zh-CN" altLang="en-US" sz="1800" dirty="0">
                <a:latin typeface="標楷體" panose="03000509000000000000" pitchFamily="65" charset="-120"/>
                <a:ea typeface="標楷體" panose="03000509000000000000" pitchFamily="65" charset="-120"/>
                <a:sym typeface="Arial" panose="020B0604020202020204" pitchFamily="34" charset="0"/>
              </a:rPr>
              <a:t>兩種系統類型的</a:t>
            </a:r>
            <a:r>
              <a:rPr lang="zh-TW" altLang="en-US" sz="1800" dirty="0">
                <a:latin typeface="標楷體" panose="03000509000000000000" pitchFamily="65" charset="-120"/>
                <a:ea typeface="標楷體" panose="03000509000000000000" pitchFamily="65" charset="-120"/>
                <a:sym typeface="Arial" panose="020B0604020202020204" pitchFamily="34" charset="0"/>
              </a:rPr>
              <a:t>性能。 </a:t>
            </a:r>
            <a:endParaRPr lang="en-US" altLang="zh-CN" sz="1800" dirty="0">
              <a:latin typeface="標楷體" panose="03000509000000000000" pitchFamily="65" charset="-120"/>
              <a:ea typeface="標楷體" panose="03000509000000000000" pitchFamily="65" charset="-120"/>
              <a:sym typeface="Arial" panose="020B0604020202020204" pitchFamily="34" charset="0"/>
            </a:endParaRPr>
          </a:p>
          <a:p>
            <a:pPr marL="0" indent="0" rtl="0">
              <a:buNone/>
            </a:pPr>
            <a:endParaRPr lang="en-US" altLang="zh-CN" sz="1800" dirty="0">
              <a:latin typeface="標楷體" panose="03000509000000000000" pitchFamily="65" charset="-120"/>
              <a:ea typeface="標楷體" panose="03000509000000000000" pitchFamily="65" charset="-120"/>
              <a:sym typeface="Arial" panose="020B0604020202020204" pitchFamily="34" charset="0"/>
            </a:endParaRPr>
          </a:p>
          <a:p>
            <a:pPr rtl="0"/>
            <a:endParaRPr lang="en-US" altLang="zh-CN"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636872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sym typeface="Arial" panose="020B0604020202020204" pitchFamily="34" charset="0"/>
              </a:rPr>
              <a:t>Introduction</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r>
              <a:rPr lang="zh-TW" altLang="en-US" sz="1800" dirty="0">
                <a:latin typeface="標楷體" panose="03000509000000000000" pitchFamily="65" charset="-120"/>
                <a:ea typeface="標楷體" panose="03000509000000000000" pitchFamily="65" charset="-120"/>
              </a:rPr>
              <a:t>本研究的目的是通過觀察人行橫道區道路使用者行為的變化來評估人行橫道警告系統的安全影響。 然後，設計這項研究，涵蓋大多數合理的典型行為，這些行為在最近的行人過</a:t>
            </a:r>
            <a:r>
              <a:rPr lang="zh-CN" altLang="en-US" sz="1800" dirty="0">
                <a:latin typeface="標楷體" panose="03000509000000000000" pitchFamily="65" charset="-120"/>
                <a:ea typeface="標楷體" panose="03000509000000000000" pitchFamily="65" charset="-120"/>
              </a:rPr>
              <a:t>路口的</a:t>
            </a:r>
            <a:r>
              <a:rPr lang="zh-TW" altLang="en-US" sz="1800" dirty="0">
                <a:latin typeface="標楷體" panose="03000509000000000000" pitchFamily="65" charset="-120"/>
                <a:ea typeface="標楷體" panose="03000509000000000000" pitchFamily="65" charset="-120"/>
              </a:rPr>
              <a:t>觀察研究中得到了考慮。 這些行為是</a:t>
            </a:r>
            <a:r>
              <a:rPr lang="zh-CN" altLang="en-US" sz="1800" dirty="0">
                <a:latin typeface="標楷體" panose="03000509000000000000" pitchFamily="65" charset="-120"/>
                <a:ea typeface="標楷體" panose="03000509000000000000" pitchFamily="65" charset="-120"/>
              </a:rPr>
              <a:t>車輛</a:t>
            </a:r>
            <a:r>
              <a:rPr lang="zh-TW" altLang="en-US" sz="1800" dirty="0">
                <a:latin typeface="標楷體" panose="03000509000000000000" pitchFamily="65" charset="-120"/>
                <a:ea typeface="標楷體" panose="03000509000000000000" pitchFamily="65" charset="-120"/>
              </a:rPr>
              <a:t>對行人</a:t>
            </a:r>
            <a:r>
              <a:rPr lang="zh-CN" altLang="en-US" sz="1800" dirty="0">
                <a:latin typeface="標楷體" panose="03000509000000000000" pitchFamily="65" charset="-120"/>
                <a:ea typeface="標楷體" panose="03000509000000000000" pitchFamily="65" charset="-120"/>
              </a:rPr>
              <a:t>禮讓產生</a:t>
            </a:r>
            <a:r>
              <a:rPr lang="zh-TW" altLang="en-US" sz="1800" dirty="0">
                <a:latin typeface="標楷體" panose="03000509000000000000" pitchFamily="65" charset="-120"/>
                <a:ea typeface="標楷體" panose="03000509000000000000" pitchFamily="65" charset="-120"/>
              </a:rPr>
              <a:t>的行為，行人</a:t>
            </a:r>
            <a:r>
              <a:rPr lang="en-US" altLang="zh-CN"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車輛衝突</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Huang</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等，</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1999; </a:t>
            </a:r>
            <a:r>
              <a:rPr lang="en-US" altLang="zh-TW" sz="1700" dirty="0" err="1">
                <a:latin typeface="Times New Roman" panose="02020603050405020304" pitchFamily="18" charset="0"/>
                <a:ea typeface="標楷體" panose="03000509000000000000" pitchFamily="65" charset="-120"/>
                <a:cs typeface="Times New Roman" panose="02020603050405020304" pitchFamily="18" charset="0"/>
              </a:rPr>
              <a:t>Nitzburg</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Knoblauch</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2000; Van </a:t>
            </a:r>
            <a:r>
              <a:rPr lang="en-US" altLang="zh-TW" sz="1700" dirty="0" err="1">
                <a:latin typeface="Times New Roman" panose="02020603050405020304" pitchFamily="18" charset="0"/>
                <a:ea typeface="標楷體" panose="03000509000000000000" pitchFamily="65" charset="-120"/>
                <a:cs typeface="Times New Roman" panose="02020603050405020304" pitchFamily="18" charset="0"/>
              </a:rPr>
              <a:t>Houten</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Healey</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等，</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1999</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dirty="0">
                <a:latin typeface="標楷體" panose="03000509000000000000" pitchFamily="65" charset="-120"/>
                <a:ea typeface="標楷體" panose="03000509000000000000" pitchFamily="65" charset="-120"/>
              </a:rPr>
              <a:t>車速</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Huang et al</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1999; Raymond</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Knoblauch</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2000; Weinberger</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1997</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zh-CN" altLang="en-US" sz="1800" dirty="0">
                <a:latin typeface="標楷體" panose="03000509000000000000" pitchFamily="65" charset="-120"/>
                <a:ea typeface="標楷體" panose="03000509000000000000" pitchFamily="65" charset="-120"/>
              </a:rPr>
              <a:t>引導</a:t>
            </a:r>
            <a:r>
              <a:rPr lang="zh-TW" altLang="en-US" sz="1800" dirty="0">
                <a:latin typeface="標楷體" panose="03000509000000000000" pitchFamily="65" charset="-120"/>
                <a:ea typeface="標楷體" panose="03000509000000000000" pitchFamily="65" charset="-120"/>
              </a:rPr>
              <a:t>行人</a:t>
            </a:r>
            <a:r>
              <a:rPr lang="zh-CN" altLang="en-US" sz="1800" dirty="0">
                <a:latin typeface="標楷體" panose="03000509000000000000" pitchFamily="65" charset="-120"/>
                <a:ea typeface="標楷體" panose="03000509000000000000" pitchFamily="65" charset="-120"/>
              </a:rPr>
              <a:t>通過交叉路口</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Huang et al</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1999; </a:t>
            </a:r>
            <a:r>
              <a:rPr lang="en-US" altLang="zh-TW" sz="1700" dirty="0" err="1">
                <a:latin typeface="Times New Roman" panose="02020603050405020304" pitchFamily="18" charset="0"/>
                <a:ea typeface="標楷體" panose="03000509000000000000" pitchFamily="65" charset="-120"/>
                <a:cs typeface="Times New Roman" panose="02020603050405020304" pitchFamily="18" charset="0"/>
              </a:rPr>
              <a:t>Nitzburg</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Knoblauch</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2000</a:t>
            </a:r>
            <a:r>
              <a:rPr lang="zh-TW" altLang="en-US" sz="1700" dirty="0">
                <a:latin typeface="Times New Roman" panose="02020603050405020304" pitchFamily="18" charset="0"/>
                <a:ea typeface="標楷體" panose="03000509000000000000" pitchFamily="65" charset="-120"/>
                <a:cs typeface="Times New Roman" panose="02020603050405020304" pitchFamily="18" charset="0"/>
              </a:rPr>
              <a:t>）</a:t>
            </a:r>
            <a:r>
              <a:rPr lang="zh-CN" altLang="en-US" sz="1800" dirty="0">
                <a:latin typeface="標楷體" panose="03000509000000000000" pitchFamily="65" charset="-120"/>
                <a:ea typeface="標楷體" panose="03000509000000000000" pitchFamily="65" charset="-120"/>
              </a:rPr>
              <a:t>。</a:t>
            </a:r>
            <a:endParaRPr lang="zh-CN" altLang="en-US" sz="1800" dirty="0">
              <a:latin typeface="標楷體" panose="03000509000000000000" pitchFamily="65" charset="-120"/>
              <a:ea typeface="標楷體" panose="03000509000000000000" pitchFamily="65" charset="-120"/>
              <a:sym typeface="Arial" panose="020B0604020202020204" pitchFamily="34" charset="0"/>
            </a:endParaRPr>
          </a:p>
          <a:p>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人行橫道預警系統有望通過強調人行橫道區域的行人存在</a:t>
            </a:r>
            <a:r>
              <a:rPr lang="zh-CN" altLang="en-US" sz="1800" dirty="0">
                <a:latin typeface="標楷體" panose="03000509000000000000" pitchFamily="65" charset="-120"/>
                <a:ea typeface="標楷體" panose="03000509000000000000" pitchFamily="65" charset="-120"/>
                <a:sym typeface="Arial" panose="020B0604020202020204" pitchFamily="34" charset="0"/>
              </a:rPr>
              <a:t>，讓</a:t>
            </a:r>
            <a:r>
              <a:rPr lang="zh-TW" altLang="en-US" sz="1800" dirty="0">
                <a:latin typeface="標楷體" panose="03000509000000000000" pitchFamily="65" charset="-120"/>
                <a:ea typeface="標楷體" panose="03000509000000000000" pitchFamily="65" charset="-120"/>
                <a:sym typeface="Arial" panose="020B0604020202020204" pitchFamily="34" charset="0"/>
              </a:rPr>
              <a:t>駕駛員</a:t>
            </a:r>
            <a:r>
              <a:rPr lang="zh-CN" altLang="en-US" sz="1800" dirty="0">
                <a:latin typeface="標楷體" panose="03000509000000000000" pitchFamily="65" charset="-120"/>
                <a:ea typeface="標楷體" panose="03000509000000000000" pitchFamily="65" charset="-120"/>
                <a:sym typeface="Arial" panose="020B0604020202020204" pitchFamily="34" charset="0"/>
              </a:rPr>
              <a:t>事</a:t>
            </a:r>
            <a:r>
              <a:rPr lang="zh-TW" altLang="en-US" sz="1800" dirty="0">
                <a:latin typeface="標楷體" panose="03000509000000000000" pitchFamily="65" charset="-120"/>
                <a:ea typeface="標楷體" panose="03000509000000000000" pitchFamily="65" charset="-120"/>
                <a:sym typeface="Arial" panose="020B0604020202020204" pitchFamily="34" charset="0"/>
              </a:rPr>
              <a:t>先意識到他必須減速使行人</a:t>
            </a:r>
            <a:r>
              <a:rPr lang="zh-CN" altLang="en-US" sz="1800" dirty="0">
                <a:latin typeface="標楷體" panose="03000509000000000000" pitchFamily="65" charset="-120"/>
                <a:ea typeface="標楷體" panose="03000509000000000000" pitchFamily="65" charset="-120"/>
                <a:sym typeface="Arial" panose="020B0604020202020204" pitchFamily="34" charset="0"/>
              </a:rPr>
              <a:t>安全的</a:t>
            </a:r>
            <a:r>
              <a:rPr lang="zh-TW" altLang="en-US" sz="1800" dirty="0">
                <a:latin typeface="標楷體" panose="03000509000000000000" pitchFamily="65" charset="-120"/>
                <a:ea typeface="標楷體" panose="03000509000000000000" pitchFamily="65" charset="-120"/>
                <a:sym typeface="Arial" panose="020B0604020202020204" pitchFamily="34" charset="0"/>
              </a:rPr>
              <a:t>過馬路。因此，在人行橫道區域內增加</a:t>
            </a:r>
            <a:r>
              <a:rPr lang="zh-CN" altLang="en-US" sz="1800" dirty="0">
                <a:latin typeface="標楷體" panose="03000509000000000000" pitchFamily="65" charset="-120"/>
                <a:ea typeface="標楷體" panose="03000509000000000000" pitchFamily="65" charset="-120"/>
                <a:sym typeface="Arial" panose="020B0604020202020204" pitchFamily="34" charset="0"/>
              </a:rPr>
              <a:t>對</a:t>
            </a:r>
            <a:r>
              <a:rPr lang="zh-TW" altLang="en-US" sz="1800" dirty="0">
                <a:latin typeface="標楷體" panose="03000509000000000000" pitchFamily="65" charset="-120"/>
                <a:ea typeface="標楷體" panose="03000509000000000000" pitchFamily="65" charset="-120"/>
                <a:sym typeface="Arial" panose="020B0604020202020204" pitchFamily="34" charset="0"/>
              </a:rPr>
              <a:t>行人</a:t>
            </a:r>
            <a:r>
              <a:rPr lang="zh-CN" altLang="en-US" sz="1800" dirty="0">
                <a:latin typeface="標楷體" panose="03000509000000000000" pitchFamily="65" charset="-120"/>
                <a:ea typeface="標楷體" panose="03000509000000000000" pitchFamily="65" charset="-120"/>
                <a:sym typeface="Arial" panose="020B0604020202020204" pitchFamily="34" charset="0"/>
              </a:rPr>
              <a:t>的引導</a:t>
            </a:r>
            <a:r>
              <a:rPr lang="zh-TW" altLang="en-US" sz="1800" dirty="0">
                <a:latin typeface="標楷體" panose="03000509000000000000" pitchFamily="65" charset="-120"/>
                <a:ea typeface="標楷體" panose="03000509000000000000" pitchFamily="65" charset="-120"/>
                <a:sym typeface="Arial" panose="020B0604020202020204" pitchFamily="34" charset="0"/>
              </a:rPr>
              <a:t>和減少的行人</a:t>
            </a:r>
            <a:r>
              <a:rPr lang="zh-CN" altLang="en-US" sz="1800" dirty="0">
                <a:latin typeface="標楷體" panose="03000509000000000000" pitchFamily="65" charset="-120"/>
                <a:ea typeface="標楷體" panose="03000509000000000000" pitchFamily="65" charset="-120"/>
                <a:sym typeface="Arial" panose="020B0604020202020204" pitchFamily="34" charset="0"/>
              </a:rPr>
              <a:t>與</a:t>
            </a:r>
            <a:r>
              <a:rPr lang="zh-TW" altLang="en-US" sz="1800" dirty="0">
                <a:latin typeface="標楷體" panose="03000509000000000000" pitchFamily="65" charset="-120"/>
                <a:ea typeface="標楷體" panose="03000509000000000000" pitchFamily="65" charset="-120"/>
                <a:sym typeface="Arial" panose="020B0604020202020204" pitchFamily="34" charset="0"/>
              </a:rPr>
              <a:t>車輛衝突是引入系統的主要期望。正如觀察性研究所證明的那樣（例如</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Katz</a:t>
            </a:r>
            <a:r>
              <a:rPr lang="zh-TW" altLang="en-US" sz="1800" dirty="0">
                <a:latin typeface="標楷體" panose="03000509000000000000" pitchFamily="65" charset="-120"/>
                <a:ea typeface="標楷體" panose="03000509000000000000" pitchFamily="65" charset="-120"/>
                <a:sym typeface="Arial" panose="020B0604020202020204" pitchFamily="34" charset="0"/>
              </a:rPr>
              <a:t>等人，</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1975</a:t>
            </a:r>
            <a:r>
              <a:rPr lang="zh-TW" altLang="en-US" sz="1800" dirty="0">
                <a:latin typeface="標楷體" panose="03000509000000000000" pitchFamily="65" charset="-120"/>
                <a:ea typeface="標楷體" panose="03000509000000000000" pitchFamily="65" charset="-120"/>
                <a:sym typeface="Arial" panose="020B0604020202020204" pitchFamily="34" charset="0"/>
              </a:rPr>
              <a:t>年），司機更傾向於</a:t>
            </a:r>
            <a:r>
              <a:rPr lang="zh-CN" altLang="en-US" sz="1800" dirty="0">
                <a:latin typeface="標楷體" panose="03000509000000000000" pitchFamily="65" charset="-120"/>
                <a:ea typeface="標楷體" panose="03000509000000000000" pitchFamily="65" charset="-120"/>
                <a:sym typeface="Arial" panose="020B0604020202020204" pitchFamily="34" charset="0"/>
              </a:rPr>
              <a:t>為</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人行橫道上的行人</a:t>
            </a:r>
            <a:r>
              <a:rPr lang="zh-CN" altLang="en-US" sz="1800" dirty="0">
                <a:latin typeface="標楷體" panose="03000509000000000000" pitchFamily="65" charset="-120"/>
                <a:ea typeface="標楷體" panose="03000509000000000000" pitchFamily="65" charset="-120"/>
                <a:sym typeface="Arial" panose="020B0604020202020204" pitchFamily="34" charset="0"/>
              </a:rPr>
              <a:t>降低車速</a:t>
            </a:r>
            <a:r>
              <a:rPr lang="zh-TW" altLang="en-US" sz="1800" dirty="0">
                <a:latin typeface="標楷體" panose="03000509000000000000" pitchFamily="65" charset="-120"/>
                <a:ea typeface="標楷體" panose="03000509000000000000" pitchFamily="65" charset="-120"/>
                <a:sym typeface="Arial" panose="020B0604020202020204" pitchFamily="34" charset="0"/>
              </a:rPr>
              <a:t>，而不僅僅是道路上</a:t>
            </a:r>
            <a:r>
              <a:rPr lang="zh-CN" altLang="en-US" sz="1800" dirty="0">
                <a:latin typeface="標楷體" panose="03000509000000000000" pitchFamily="65" charset="-120"/>
                <a:ea typeface="標楷體" panose="03000509000000000000" pitchFamily="65" charset="-120"/>
                <a:sym typeface="Arial" panose="020B0604020202020204" pitchFamily="34" charset="0"/>
              </a:rPr>
              <a:t>劃線</a:t>
            </a:r>
            <a:r>
              <a:rPr lang="zh-TW" altLang="en-US" sz="1800" dirty="0">
                <a:latin typeface="標楷體" panose="03000509000000000000" pitchFamily="65" charset="-120"/>
                <a:ea typeface="標楷體" panose="03000509000000000000" pitchFamily="65" charset="-120"/>
                <a:sym typeface="Arial" panose="020B0604020202020204" pitchFamily="34" charset="0"/>
              </a:rPr>
              <a:t>。 </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r>
              <a:rPr lang="zh-TW" altLang="en-US" sz="1800" dirty="0">
                <a:latin typeface="標楷體" panose="03000509000000000000" pitchFamily="65" charset="-120"/>
                <a:ea typeface="標楷體" panose="03000509000000000000" pitchFamily="65" charset="-120"/>
                <a:sym typeface="Arial" panose="020B0604020202020204" pitchFamily="34" charset="0"/>
              </a:rPr>
              <a:t>上述四種行為類型決定了研究設計，即行為指標的測量和隨後的研究。這些旨在證明該系統可能具有積極的安全效果</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endParaRPr lang="en-US" altLang="zh-CN" sz="1800" dirty="0">
              <a:latin typeface="標楷體" panose="03000509000000000000" pitchFamily="65" charset="-120"/>
              <a:ea typeface="標楷體" panose="03000509000000000000" pitchFamily="65" charset="-120"/>
              <a:sym typeface="Arial" panose="020B0604020202020204" pitchFamily="34" charset="0"/>
            </a:endParaRPr>
          </a:p>
          <a:p>
            <a:pPr marL="0" indent="0" rtl="0">
              <a:buNone/>
            </a:pPr>
            <a:endParaRPr lang="en-US" altLang="zh-CN" sz="1800" dirty="0">
              <a:latin typeface="標楷體" panose="03000509000000000000" pitchFamily="65" charset="-120"/>
              <a:ea typeface="標楷體" panose="03000509000000000000" pitchFamily="65" charset="-120"/>
              <a:sym typeface="Arial" panose="020B0604020202020204" pitchFamily="34" charset="0"/>
            </a:endParaRPr>
          </a:p>
          <a:p>
            <a:pPr rtl="0"/>
            <a:endParaRPr lang="en-US" altLang="zh-CN"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3422695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en-US" altLang="zh-CN" dirty="0">
                <a:latin typeface="Times New Roman" panose="02020603050405020304" pitchFamily="18" charset="0"/>
                <a:cs typeface="Times New Roman" panose="02020603050405020304" pitchFamily="18" charset="0"/>
                <a:sym typeface="Arial" panose="020B0604020202020204" pitchFamily="34" charset="0"/>
              </a:rPr>
              <a:t>Method—Test</a:t>
            </a:r>
            <a:r>
              <a:rPr lang="zh-CN" altLang="en-US" dirty="0">
                <a:latin typeface="Times New Roman" panose="02020603050405020304" pitchFamily="18" charset="0"/>
                <a:cs typeface="Times New Roman" panose="02020603050405020304" pitchFamily="18" charset="0"/>
                <a:sym typeface="Arial" panose="020B0604020202020204" pitchFamily="34" charset="0"/>
              </a:rPr>
              <a:t> </a:t>
            </a:r>
            <a:r>
              <a:rPr lang="en-US" altLang="zh-CN" dirty="0">
                <a:latin typeface="Times New Roman" panose="02020603050405020304" pitchFamily="18" charset="0"/>
                <a:cs typeface="Times New Roman" panose="02020603050405020304" pitchFamily="18" charset="0"/>
                <a:sym typeface="Arial" panose="020B0604020202020204" pitchFamily="34" charset="0"/>
              </a:rPr>
              <a:t>sites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lnSpcReduction="10000"/>
          </a:bodyPr>
          <a:lstStyle/>
          <a:p>
            <a:pPr>
              <a:spcBef>
                <a:spcPts val="1200"/>
              </a:spcBef>
            </a:pPr>
            <a:r>
              <a:rPr lang="zh-TW" altLang="en-US" sz="1800" dirty="0">
                <a:latin typeface="標楷體" panose="03000509000000000000" pitchFamily="65" charset="-120"/>
                <a:ea typeface="標楷體" panose="03000509000000000000" pitchFamily="65" charset="-120"/>
              </a:rPr>
              <a:t>選擇城市地區</a:t>
            </a:r>
            <a:r>
              <a:rPr lang="zh-CN" altLang="en-US" sz="1800" dirty="0">
                <a:latin typeface="標楷體" panose="03000509000000000000" pitchFamily="65" charset="-120"/>
                <a:ea typeface="標楷體" panose="03000509000000000000" pitchFamily="65" charset="-120"/>
              </a:rPr>
              <a:t>無人</a:t>
            </a:r>
            <a:r>
              <a:rPr lang="zh-TW" altLang="en-US" sz="1800" dirty="0">
                <a:latin typeface="標楷體" panose="03000509000000000000" pitchFamily="65" charset="-120"/>
                <a:ea typeface="標楷體" panose="03000509000000000000" pitchFamily="65" charset="-120"/>
              </a:rPr>
              <a:t>控制的人行橫道的四個典型問題位置作為測試地點。這些地點位於街道區域，行人事故集中程度相對較高，而且在一天中的幾個小時內人流密集。</a:t>
            </a:r>
            <a:r>
              <a:rPr lang="en-US" altLang="zh-TW" sz="1800" dirty="0">
                <a:latin typeface="標楷體" panose="03000509000000000000" pitchFamily="65" charset="-120"/>
                <a:ea typeface="標楷體" panose="03000509000000000000" pitchFamily="65" charset="-120"/>
              </a:rPr>
              <a:t>ARMS</a:t>
            </a:r>
            <a:r>
              <a:rPr lang="zh-TW" altLang="en-US" sz="1800" dirty="0">
                <a:latin typeface="標楷體" panose="03000509000000000000" pitchFamily="65" charset="-120"/>
                <a:ea typeface="標楷體" panose="03000509000000000000" pitchFamily="65" charset="-120"/>
              </a:rPr>
              <a:t>系統安裝在</a:t>
            </a:r>
            <a:r>
              <a:rPr lang="en-US" altLang="zh-TW" sz="1800" dirty="0">
                <a:latin typeface="標楷體" panose="03000509000000000000" pitchFamily="65" charset="-120"/>
                <a:ea typeface="標楷體" panose="03000509000000000000" pitchFamily="65" charset="-120"/>
              </a:rPr>
              <a:t>1</a:t>
            </a:r>
            <a:r>
              <a:rPr lang="zh-TW" altLang="en-US" sz="1800" dirty="0">
                <a:latin typeface="標楷體" panose="03000509000000000000" pitchFamily="65" charset="-120"/>
                <a:ea typeface="標楷體" panose="03000509000000000000" pitchFamily="65" charset="-120"/>
              </a:rPr>
              <a:t>號和</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800" dirty="0">
                <a:latin typeface="標楷體" panose="03000509000000000000" pitchFamily="65" charset="-120"/>
                <a:ea typeface="標楷體" panose="03000509000000000000" pitchFamily="65" charset="-120"/>
              </a:rPr>
              <a:t>號站點 </a:t>
            </a:r>
            <a:r>
              <a:rPr lang="zh-CN" altLang="en-US" sz="18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Hercules</a:t>
            </a:r>
            <a:r>
              <a:rPr lang="zh-TW" altLang="en-US" sz="1800" dirty="0">
                <a:latin typeface="標楷體" panose="03000509000000000000" pitchFamily="65" charset="-120"/>
                <a:ea typeface="標楷體" panose="03000509000000000000" pitchFamily="65" charset="-120"/>
              </a:rPr>
              <a:t>系統安裝在</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800" dirty="0">
                <a:latin typeface="標楷體" panose="03000509000000000000" pitchFamily="65" charset="-120"/>
                <a:ea typeface="標楷體" panose="03000509000000000000" pitchFamily="65" charset="-120"/>
              </a:rPr>
              <a:t>號和</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800" dirty="0">
                <a:latin typeface="標楷體" panose="03000509000000000000" pitchFamily="65" charset="-120"/>
                <a:ea typeface="標楷體" panose="03000509000000000000" pitchFamily="65" charset="-120"/>
              </a:rPr>
              <a:t>號站點。</a:t>
            </a:r>
            <a:endParaRPr lang="en-US" altLang="zh-TW" sz="1800" dirty="0">
              <a:latin typeface="標楷體" panose="03000509000000000000" pitchFamily="65" charset="-120"/>
              <a:ea typeface="標楷體" panose="03000509000000000000" pitchFamily="65" charset="-120"/>
            </a:endParaRPr>
          </a:p>
          <a:p>
            <a:pPr>
              <a:spcBef>
                <a:spcPts val="1200"/>
              </a:spcBef>
            </a:pP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Site</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a:t>
            </a:r>
            <a:r>
              <a:rPr lang="en-US" altLang="zh-TW" sz="1800" dirty="0">
                <a:latin typeface="標楷體" panose="03000509000000000000" pitchFamily="65" charset="-120"/>
                <a:ea typeface="標楷體" panose="03000509000000000000" pitchFamily="65" charset="-120"/>
                <a:sym typeface="Arial" panose="020B0604020202020204" pitchFamily="34" charset="0"/>
              </a:rPr>
              <a:t> -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Moriah</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Street</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Haifa</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City</a:t>
            </a:r>
            <a:r>
              <a:rPr lang="en-US" altLang="zh-CN"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一條中央城市動脈的雙車人行橫道，白天每小時行人</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30-180</a:t>
            </a:r>
            <a:r>
              <a:rPr lang="zh-TW" altLang="en-US" sz="1800" dirty="0">
                <a:latin typeface="標楷體" panose="03000509000000000000" pitchFamily="65" charset="-120"/>
                <a:ea typeface="標楷體" panose="03000509000000000000" pitchFamily="65" charset="-120"/>
                <a:sym typeface="Arial" panose="020B0604020202020204" pitchFamily="34" charset="0"/>
              </a:rPr>
              <a:t>人</a:t>
            </a:r>
            <a:r>
              <a:rPr lang="zh-CN" altLang="en-US" sz="1800" dirty="0">
                <a:latin typeface="標楷體" panose="03000509000000000000" pitchFamily="65" charset="-120"/>
                <a:ea typeface="標楷體" panose="03000509000000000000" pitchFamily="65" charset="-120"/>
                <a:sym typeface="Arial" panose="020B0604020202020204" pitchFamily="34" charset="0"/>
              </a:rPr>
              <a:t>和車輛</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600-1700</a:t>
            </a:r>
            <a:r>
              <a:rPr lang="zh-TW" altLang="en-US" sz="1800" dirty="0">
                <a:latin typeface="標楷體" panose="03000509000000000000" pitchFamily="65" charset="-120"/>
                <a:ea typeface="標楷體" panose="03000509000000000000" pitchFamily="65" charset="-120"/>
                <a:sym typeface="Arial" panose="020B0604020202020204" pitchFamily="34" charset="0"/>
              </a:rPr>
              <a:t>輛。人行橫道位於道路</a:t>
            </a:r>
            <a:r>
              <a:rPr lang="zh-CN" altLang="en-US" sz="1800" dirty="0">
                <a:latin typeface="標楷體" panose="03000509000000000000" pitchFamily="65" charset="-120"/>
                <a:ea typeface="標楷體" panose="03000509000000000000" pitchFamily="65" charset="-120"/>
                <a:sym typeface="Arial" panose="020B0604020202020204" pitchFamily="34" charset="0"/>
              </a:rPr>
              <a:t>彎道</a:t>
            </a:r>
            <a:r>
              <a:rPr lang="zh-TW" altLang="en-US" sz="1800" dirty="0">
                <a:latin typeface="標楷體" panose="03000509000000000000" pitchFamily="65" charset="-120"/>
                <a:ea typeface="標楷體" panose="03000509000000000000" pitchFamily="65" charset="-120"/>
                <a:sym typeface="Arial" panose="020B0604020202020204" pitchFamily="34" charset="0"/>
              </a:rPr>
              <a:t>之後，限制了司機和行人的能見度。</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pPr>
              <a:spcBef>
                <a:spcPts val="1200"/>
              </a:spcBef>
            </a:pP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Site</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a:t>
            </a:r>
            <a:r>
              <a:rPr lang="en-US" altLang="zh-TW" sz="1800" dirty="0">
                <a:latin typeface="標楷體" panose="03000509000000000000" pitchFamily="65" charset="-120"/>
                <a:ea typeface="標楷體" panose="03000509000000000000" pitchFamily="65" charset="-120"/>
                <a:sym typeface="Arial" panose="020B0604020202020204" pitchFamily="34" charset="0"/>
              </a:rPr>
              <a:t> - </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Rothshilds</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Boulevard</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Haifa</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市區動脈上的雙車人行橫道，位於購物區附近，白天每小時有</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120-500</a:t>
            </a:r>
            <a:r>
              <a:rPr lang="zh-TW" altLang="en-US" sz="1800" dirty="0">
                <a:latin typeface="標楷體" panose="03000509000000000000" pitchFamily="65" charset="-120"/>
                <a:ea typeface="標楷體" panose="03000509000000000000" pitchFamily="65" charset="-120"/>
                <a:sym typeface="Arial" panose="020B0604020202020204" pitchFamily="34" charset="0"/>
              </a:rPr>
              <a:t>名行人和</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400-1100</a:t>
            </a:r>
            <a:r>
              <a:rPr lang="zh-TW" altLang="en-US" sz="1800" dirty="0">
                <a:latin typeface="標楷體" panose="03000509000000000000" pitchFamily="65" charset="-120"/>
                <a:ea typeface="標楷體" panose="03000509000000000000" pitchFamily="65" charset="-120"/>
                <a:sym typeface="Arial" panose="020B0604020202020204" pitchFamily="34" charset="0"/>
              </a:rPr>
              <a:t>輛汽車。</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pPr>
              <a:spcBef>
                <a:spcPts val="1200"/>
              </a:spcBef>
            </a:pP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Site</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98</a:t>
            </a:r>
            <a:r>
              <a:rPr lang="en-US" altLang="zh-CN" sz="1800" dirty="0">
                <a:latin typeface="標楷體" panose="03000509000000000000" pitchFamily="65" charset="-120"/>
                <a:ea typeface="標楷體" panose="03000509000000000000" pitchFamily="65" charset="-120"/>
              </a:rPr>
              <a:t> </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BaVlfur</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Street</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Bat</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Yam</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City</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一條雙車人行橫道，每小時行人</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100-300</a:t>
            </a:r>
            <a:r>
              <a:rPr lang="zh-TW" altLang="en-US" sz="1800" dirty="0">
                <a:latin typeface="標楷體" panose="03000509000000000000" pitchFamily="65" charset="-120"/>
                <a:ea typeface="標楷體" panose="03000509000000000000" pitchFamily="65" charset="-120"/>
                <a:sym typeface="Arial" panose="020B0604020202020204" pitchFamily="34" charset="0"/>
              </a:rPr>
              <a:t>人。</a:t>
            </a:r>
          </a:p>
          <a:p>
            <a:pPr>
              <a:spcBef>
                <a:spcPts val="1200"/>
              </a:spcBef>
            </a:pP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Site</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108</a:t>
            </a:r>
            <a:r>
              <a:rPr lang="en-US" altLang="zh-CN" sz="1800" dirty="0">
                <a:latin typeface="標楷體" panose="03000509000000000000" pitchFamily="65" charset="-120"/>
                <a:ea typeface="標楷體" panose="03000509000000000000" pitchFamily="65" charset="-120"/>
              </a:rPr>
              <a:t> </a:t>
            </a:r>
            <a:r>
              <a:rPr lang="en-US" altLang="zh-CN" sz="1700" dirty="0" err="1">
                <a:latin typeface="Times New Roman" panose="02020603050405020304" pitchFamily="18" charset="0"/>
                <a:ea typeface="標楷體" panose="03000509000000000000" pitchFamily="65" charset="-120"/>
                <a:cs typeface="Times New Roman" panose="02020603050405020304" pitchFamily="18" charset="0"/>
              </a:rPr>
              <a:t>Balfur</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Street</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Bat</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Yam</a:t>
            </a:r>
            <a:r>
              <a:rPr lang="en-US" altLang="zh-CN" sz="1800" dirty="0">
                <a:latin typeface="標楷體" panose="03000509000000000000" pitchFamily="65" charset="-120"/>
                <a:ea typeface="標楷體" panose="03000509000000000000" pitchFamily="65" charset="-120"/>
              </a:rPr>
              <a:t> </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City</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一條三車道人行橫道，每小時行人</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50-300</a:t>
            </a:r>
            <a:r>
              <a:rPr lang="zh-TW" altLang="en-US" sz="1800" dirty="0">
                <a:latin typeface="標楷體" panose="03000509000000000000" pitchFamily="65" charset="-120"/>
                <a:ea typeface="標楷體" panose="03000509000000000000" pitchFamily="65" charset="-120"/>
                <a:sym typeface="Arial" panose="020B0604020202020204" pitchFamily="34" charset="0"/>
              </a:rPr>
              <a:t>人。</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pPr>
              <a:spcBef>
                <a:spcPts val="1200"/>
              </a:spcBef>
            </a:pP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a:t>
            </a:r>
            <a:r>
              <a:rPr lang="zh-TW" altLang="en-US" sz="1800" dirty="0">
                <a:latin typeface="標楷體" panose="03000509000000000000" pitchFamily="65" charset="-120"/>
                <a:ea typeface="標楷體" panose="03000509000000000000" pitchFamily="65" charset="-120"/>
                <a:sym typeface="Arial" panose="020B0604020202020204" pitchFamily="34" charset="0"/>
              </a:rPr>
              <a:t>號和</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a:t>
            </a:r>
            <a:r>
              <a:rPr lang="zh-TW" altLang="en-US" sz="1800" dirty="0">
                <a:latin typeface="標楷體" panose="03000509000000000000" pitchFamily="65" charset="-120"/>
                <a:ea typeface="標楷體" panose="03000509000000000000" pitchFamily="65" charset="-120"/>
                <a:sym typeface="Arial" panose="020B0604020202020204" pitchFamily="34" charset="0"/>
              </a:rPr>
              <a:t>號站點位於繁忙的商業街道上，白天每小時有</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400-700</a:t>
            </a:r>
            <a:r>
              <a:rPr lang="zh-TW" altLang="en-US" sz="1800" dirty="0">
                <a:latin typeface="標楷體" panose="03000509000000000000" pitchFamily="65" charset="-120"/>
                <a:ea typeface="標楷體" panose="03000509000000000000" pitchFamily="65" charset="-120"/>
                <a:sym typeface="Arial" panose="020B0604020202020204" pitchFamily="34" charset="0"/>
              </a:rPr>
              <a:t>輛汽車。這條街的中間有一條雙向公交車道，與街道的幾個區段完全分開。</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a:t>
            </a:r>
            <a:r>
              <a:rPr lang="zh-CN" altLang="en-US" sz="1800" dirty="0">
                <a:latin typeface="標楷體" panose="03000509000000000000" pitchFamily="65" charset="-120"/>
                <a:ea typeface="標楷體" panose="03000509000000000000" pitchFamily="65" charset="-120"/>
                <a:sym typeface="Arial" panose="020B0604020202020204" pitchFamily="34" charset="0"/>
              </a:rPr>
              <a:t>號站點</a:t>
            </a:r>
            <a:r>
              <a:rPr lang="zh-TW" altLang="en-US" sz="1800" dirty="0">
                <a:latin typeface="標楷體" panose="03000509000000000000" pitchFamily="65" charset="-120"/>
                <a:ea typeface="標楷體" panose="03000509000000000000" pitchFamily="65" charset="-120"/>
                <a:sym typeface="Arial" panose="020B0604020202020204" pitchFamily="34" charset="0"/>
              </a:rPr>
              <a:t>的兩個車道和</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a:t>
            </a:r>
            <a:r>
              <a:rPr lang="zh-CN" altLang="en-US" sz="1800" dirty="0">
                <a:latin typeface="標楷體" panose="03000509000000000000" pitchFamily="65" charset="-120"/>
                <a:ea typeface="標楷體" panose="03000509000000000000" pitchFamily="65" charset="-120"/>
                <a:sym typeface="Arial" panose="020B0604020202020204" pitchFamily="34" charset="0"/>
              </a:rPr>
              <a:t>號站點</a:t>
            </a:r>
            <a:r>
              <a:rPr lang="zh-TW" altLang="en-US" sz="1800" dirty="0">
                <a:latin typeface="標楷體" panose="03000509000000000000" pitchFamily="65" charset="-120"/>
                <a:ea typeface="標楷體" panose="03000509000000000000" pitchFamily="65" charset="-120"/>
                <a:sym typeface="Arial" panose="020B0604020202020204" pitchFamily="34" charset="0"/>
              </a:rPr>
              <a:t>的兩個右車道都被所有車輛</a:t>
            </a:r>
            <a:r>
              <a:rPr lang="zh-CN" altLang="en-US" sz="1800" dirty="0">
                <a:latin typeface="標楷體" panose="03000509000000000000" pitchFamily="65" charset="-120"/>
                <a:ea typeface="標楷體" panose="03000509000000000000" pitchFamily="65" charset="-120"/>
                <a:sym typeface="Arial" panose="020B0604020202020204" pitchFamily="34" charset="0"/>
              </a:rPr>
              <a:t>佔用</a:t>
            </a:r>
            <a:r>
              <a:rPr lang="zh-TW" altLang="en-US" sz="1800" dirty="0">
                <a:latin typeface="標楷體" panose="03000509000000000000" pitchFamily="65" charset="-120"/>
                <a:ea typeface="標楷體" panose="03000509000000000000" pitchFamily="65" charset="-120"/>
                <a:sym typeface="Arial" panose="020B0604020202020204" pitchFamily="34" charset="0"/>
              </a:rPr>
              <a:t>，而站點</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4</a:t>
            </a:r>
            <a:r>
              <a:rPr lang="zh-TW" altLang="en-US" sz="1800" dirty="0">
                <a:latin typeface="標楷體" panose="03000509000000000000" pitchFamily="65" charset="-120"/>
                <a:ea typeface="標楷體" panose="03000509000000000000" pitchFamily="65" charset="-120"/>
                <a:sym typeface="Arial" panose="020B0604020202020204" pitchFamily="34" charset="0"/>
              </a:rPr>
              <a:t>的左車道僅用於公交車輛（未分開）。</a:t>
            </a:r>
            <a:endParaRPr lang="en-US" altLang="zh-CN"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303819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Method—</a:t>
            </a:r>
            <a:r>
              <a:rPr lang="en-US" altLang="zh-CN" dirty="0" err="1">
                <a:latin typeface="Times New Roman" panose="02020603050405020304" pitchFamily="18" charset="0"/>
                <a:cs typeface="Times New Roman" panose="02020603050405020304" pitchFamily="18" charset="0"/>
              </a:rPr>
              <a:t>Behaviour</a:t>
            </a:r>
            <a:r>
              <a:rPr lang="en-US" altLang="zh-CN" dirty="0">
                <a:latin typeface="Times New Roman" panose="02020603050405020304" pitchFamily="18" charset="0"/>
                <a:cs typeface="Times New Roman" panose="02020603050405020304" pitchFamily="18" charset="0"/>
              </a:rPr>
              <a:t> indicators considered</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pPr>
              <a:spcBef>
                <a:spcPts val="1200"/>
              </a:spcBef>
            </a:pPr>
            <a:r>
              <a:rPr lang="zh-TW" altLang="en-US" sz="1800" dirty="0">
                <a:latin typeface="標楷體" panose="03000509000000000000" pitchFamily="65" charset="-120"/>
                <a:ea typeface="標楷體" panose="03000509000000000000" pitchFamily="65" charset="-120"/>
              </a:rPr>
              <a:t>該研究包括在測試地點對道路使用者的行為指標進行前</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後比較。基於對行人</a:t>
            </a:r>
            <a:r>
              <a:rPr lang="zh-CN" altLang="en-US" sz="1800" dirty="0">
                <a:latin typeface="標楷體" panose="03000509000000000000" pitchFamily="65" charset="-120"/>
                <a:ea typeface="標楷體" panose="03000509000000000000" pitchFamily="65" charset="-120"/>
              </a:rPr>
              <a:t>橫道行人</a:t>
            </a:r>
            <a:r>
              <a:rPr lang="zh-TW" altLang="en-US" sz="1800" dirty="0">
                <a:latin typeface="標楷體" panose="03000509000000000000" pitchFamily="65" charset="-120"/>
                <a:ea typeface="標楷體" panose="03000509000000000000" pitchFamily="65" charset="-120"/>
              </a:rPr>
              <a:t>行為的觀察研究積累的經驗</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Carsten</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err="1">
                <a:latin typeface="Times New Roman" panose="02020603050405020304" pitchFamily="18" charset="0"/>
                <a:ea typeface="標楷體" panose="03000509000000000000" pitchFamily="65" charset="-120"/>
                <a:cs typeface="Times New Roman" panose="02020603050405020304" pitchFamily="18" charset="0"/>
              </a:rPr>
              <a:t>Sherborne</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err="1">
                <a:latin typeface="Times New Roman" panose="02020603050405020304" pitchFamily="18" charset="0"/>
                <a:ea typeface="標楷體" panose="03000509000000000000" pitchFamily="65" charset="-120"/>
                <a:cs typeface="Times New Roman" panose="02020603050405020304" pitchFamily="18" charset="0"/>
              </a:rPr>
              <a:t>Rothengatter</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1998; Van </a:t>
            </a:r>
            <a:r>
              <a:rPr lang="en-US" altLang="zh-TW" sz="1800" dirty="0" err="1">
                <a:latin typeface="Times New Roman" panose="02020603050405020304" pitchFamily="18" charset="0"/>
                <a:ea typeface="標楷體" panose="03000509000000000000" pitchFamily="65" charset="-120"/>
                <a:cs typeface="Times New Roman" panose="02020603050405020304" pitchFamily="18" charset="0"/>
              </a:rPr>
              <a:t>Houten</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Retting</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err="1">
                <a:latin typeface="Times New Roman" panose="02020603050405020304" pitchFamily="18" charset="0"/>
                <a:ea typeface="標楷體" panose="03000509000000000000" pitchFamily="65" charset="-120"/>
                <a:cs typeface="Times New Roman" panose="02020603050405020304" pitchFamily="18" charset="0"/>
              </a:rPr>
              <a:t>Houten</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Farmer</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err="1">
                <a:latin typeface="Times New Roman" panose="02020603050405020304" pitchFamily="18" charset="0"/>
                <a:ea typeface="標楷體" panose="03000509000000000000" pitchFamily="65" charset="-120"/>
                <a:cs typeface="Times New Roman" panose="02020603050405020304" pitchFamily="18" charset="0"/>
              </a:rPr>
              <a:t>Malenfant</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1999; Weinberger</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1997</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等）</a:t>
            </a:r>
            <a:r>
              <a:rPr lang="zh-TW" altLang="en-US" sz="1800" dirty="0">
                <a:latin typeface="標楷體" panose="03000509000000000000" pitchFamily="65" charset="-120"/>
                <a:ea typeface="標楷體" panose="03000509000000000000" pitchFamily="65" charset="-120"/>
              </a:rPr>
              <a:t>並針對在測試地點駕駛員</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行人</a:t>
            </a:r>
            <a:r>
              <a:rPr lang="zh-CN" altLang="en-US" sz="1800" dirty="0">
                <a:latin typeface="標楷體" panose="03000509000000000000" pitchFamily="65" charset="-120"/>
                <a:ea typeface="標楷體" panose="03000509000000000000" pitchFamily="65" charset="-120"/>
              </a:rPr>
              <a:t>交互</a:t>
            </a:r>
            <a:r>
              <a:rPr lang="zh-TW" altLang="en-US" sz="1800" dirty="0">
                <a:latin typeface="標楷體" panose="03000509000000000000" pitchFamily="65" charset="-120"/>
                <a:ea typeface="標楷體" panose="03000509000000000000" pitchFamily="65" charset="-120"/>
              </a:rPr>
              <a:t>情況，研究期間考慮了以下指標：（</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a</a:t>
            </a:r>
            <a:r>
              <a:rPr lang="zh-TW" altLang="en-US" sz="1800" dirty="0">
                <a:latin typeface="標楷體" panose="03000509000000000000" pitchFamily="65" charset="-120"/>
                <a:ea typeface="標楷體" panose="03000509000000000000" pitchFamily="65" charset="-120"/>
              </a:rPr>
              <a:t>）車速</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a:t>
            </a:r>
            <a:r>
              <a:rPr lang="en-US" altLang="zh-CN" sz="1700" dirty="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1800" dirty="0">
                <a:latin typeface="標楷體" panose="03000509000000000000" pitchFamily="65" charset="-120"/>
                <a:ea typeface="標楷體" panose="03000509000000000000" pitchFamily="65" charset="-120"/>
              </a:rPr>
              <a:t>）給予行人通行權</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c</a:t>
            </a:r>
            <a:r>
              <a:rPr lang="zh-TW" altLang="en-US" sz="1800" dirty="0">
                <a:latin typeface="標楷體" panose="03000509000000000000" pitchFamily="65" charset="-120"/>
                <a:ea typeface="標楷體" panose="03000509000000000000" pitchFamily="65" charset="-120"/>
              </a:rPr>
              <a:t>）司機與行人互動方面的衝突</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d</a:t>
            </a:r>
            <a:r>
              <a:rPr lang="zh-TW" altLang="en-US" sz="1800" dirty="0">
                <a:latin typeface="標楷體" panose="03000509000000000000" pitchFamily="65" charset="-120"/>
                <a:ea typeface="標楷體" panose="03000509000000000000" pitchFamily="65" charset="-120"/>
              </a:rPr>
              <a:t>）在人行橫道區域外橫過馬路的行人</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rPr>
              <a:t>e</a:t>
            </a:r>
            <a:r>
              <a:rPr lang="zh-TW" altLang="en-US" sz="1800" dirty="0">
                <a:latin typeface="標楷體" panose="03000509000000000000" pitchFamily="65" charset="-120"/>
                <a:ea typeface="標楷體" panose="03000509000000000000" pitchFamily="65" charset="-120"/>
              </a:rPr>
              <a:t>）</a:t>
            </a:r>
            <a:r>
              <a:rPr lang="zh-CN" altLang="en-US" sz="1800" dirty="0">
                <a:latin typeface="標楷體" panose="03000509000000000000" pitchFamily="65" charset="-120"/>
                <a:ea typeface="標楷體" panose="03000509000000000000" pitchFamily="65" charset="-120"/>
              </a:rPr>
              <a:t>保持安全通行規則的行人。</a:t>
            </a:r>
            <a:endParaRPr lang="en-US" altLang="zh-TW" sz="1800" dirty="0">
              <a:latin typeface="標楷體" panose="03000509000000000000" pitchFamily="65" charset="-120"/>
              <a:ea typeface="標楷體" panose="03000509000000000000" pitchFamily="65" charset="-120"/>
            </a:endParaRPr>
          </a:p>
          <a:p>
            <a:pPr>
              <a:spcBef>
                <a:spcPts val="1200"/>
              </a:spcBef>
            </a:pPr>
            <a:r>
              <a:rPr lang="zh-TW" altLang="en-US" sz="1800" dirty="0">
                <a:latin typeface="標楷體" panose="03000509000000000000" pitchFamily="65" charset="-120"/>
                <a:ea typeface="標楷體" panose="03000509000000000000" pitchFamily="65" charset="-120"/>
                <a:sym typeface="Arial" panose="020B0604020202020204" pitchFamily="34" charset="0"/>
              </a:rPr>
              <a:t>分別觀察汽車和公共汽車以及每條車道</a:t>
            </a:r>
            <a:r>
              <a:rPr lang="zh-CN" altLang="en-US" sz="1800" dirty="0">
                <a:latin typeface="標楷體" panose="03000509000000000000" pitchFamily="65" charset="-120"/>
                <a:ea typeface="標楷體" panose="03000509000000000000" pitchFamily="65" charset="-120"/>
                <a:sym typeface="Arial" panose="020B0604020202020204" pitchFamily="34" charset="0"/>
              </a:rPr>
              <a:t>上車輛的</a:t>
            </a:r>
            <a:r>
              <a:rPr lang="zh-TW" altLang="en-US" sz="1800" dirty="0">
                <a:latin typeface="標楷體" panose="03000509000000000000" pitchFamily="65" charset="-120"/>
                <a:ea typeface="標楷體" panose="03000509000000000000" pitchFamily="65" charset="-120"/>
                <a:sym typeface="Arial" panose="020B0604020202020204" pitchFamily="34" charset="0"/>
              </a:rPr>
              <a:t>速度。測量了車輛速度（距離人行橫道約</a:t>
            </a:r>
            <a:r>
              <a:rPr lang="en-US" altLang="zh-TW"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30</a:t>
            </a:r>
            <a:r>
              <a:rPr lang="zh-TW" altLang="en-US" sz="1800" dirty="0">
                <a:latin typeface="標楷體" panose="03000509000000000000" pitchFamily="65" charset="-120"/>
                <a:ea typeface="標楷體" panose="03000509000000000000" pitchFamily="65" charset="-120"/>
                <a:sym typeface="Arial" panose="020B0604020202020204" pitchFamily="34" charset="0"/>
              </a:rPr>
              <a:t>米）和</a:t>
            </a:r>
            <a:r>
              <a:rPr lang="zh-CN" altLang="en-US" sz="1800" dirty="0">
                <a:latin typeface="標楷體" panose="03000509000000000000" pitchFamily="65" charset="-120"/>
                <a:ea typeface="標楷體" panose="03000509000000000000" pitchFamily="65" charset="-120"/>
                <a:sym typeface="Arial" panose="020B0604020202020204" pitchFamily="34" charset="0"/>
              </a:rPr>
              <a:t>接近</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人行橫道附近的速度。對通過該區域的車輛進行測量</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根據交通量的密度，對每輛車進行記錄，或以</a:t>
            </a:r>
            <a:r>
              <a:rPr lang="zh-CN" altLang="en-US" sz="1800" dirty="0">
                <a:latin typeface="標楷體" panose="03000509000000000000" pitchFamily="65" charset="-120"/>
                <a:ea typeface="標楷體" panose="03000509000000000000" pitchFamily="65" charset="-120"/>
                <a:sym typeface="Arial" panose="020B0604020202020204" pitchFamily="34" charset="0"/>
              </a:rPr>
              <a:t>固定的次數</a:t>
            </a:r>
            <a:r>
              <a:rPr lang="zh-TW" altLang="en-US" sz="1800" dirty="0">
                <a:latin typeface="標楷體" panose="03000509000000000000" pitchFamily="65" charset="-120"/>
                <a:ea typeface="標楷體" panose="03000509000000000000" pitchFamily="65" charset="-120"/>
                <a:sym typeface="Arial" panose="020B0604020202020204" pitchFamily="34" charset="0"/>
              </a:rPr>
              <a:t>進行記錄</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每分鐘</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2-4</a:t>
            </a:r>
            <a:r>
              <a:rPr lang="zh-TW" altLang="en-US" sz="1800" dirty="0">
                <a:latin typeface="標楷體" panose="03000509000000000000" pitchFamily="65" charset="-120"/>
                <a:ea typeface="標楷體" panose="03000509000000000000" pitchFamily="65" charset="-120"/>
                <a:sym typeface="Arial" panose="020B0604020202020204" pitchFamily="34" charset="0"/>
              </a:rPr>
              <a:t>次測量。</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pPr>
              <a:spcBef>
                <a:spcPts val="1200"/>
              </a:spcBef>
            </a:pPr>
            <a:r>
              <a:rPr lang="zh-TW" altLang="en-US" sz="1800" dirty="0">
                <a:latin typeface="標楷體" panose="03000509000000000000" pitchFamily="65" charset="-120"/>
                <a:ea typeface="標楷體" panose="03000509000000000000" pitchFamily="65" charset="-120"/>
                <a:sym typeface="Arial" panose="020B0604020202020204" pitchFamily="34" charset="0"/>
              </a:rPr>
              <a:t>在三種情況下考慮了駕駛員給行人的通行權：</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當行人在人行</a:t>
            </a:r>
            <a:r>
              <a:rPr lang="zh-CN" altLang="en-US" sz="1800" dirty="0">
                <a:latin typeface="標楷體" panose="03000509000000000000" pitchFamily="65" charset="-120"/>
                <a:ea typeface="標楷體" panose="03000509000000000000" pitchFamily="65" charset="-120"/>
                <a:sym typeface="Arial" panose="020B0604020202020204" pitchFamily="34" charset="0"/>
              </a:rPr>
              <a:t>橫道路邊</a:t>
            </a:r>
            <a:r>
              <a:rPr lang="zh-TW" altLang="en-US" sz="1800" dirty="0">
                <a:latin typeface="標楷體" panose="03000509000000000000" pitchFamily="65" charset="-120"/>
                <a:ea typeface="標楷體" panose="03000509000000000000" pitchFamily="65" charset="-120"/>
                <a:sym typeface="Arial" panose="020B0604020202020204" pitchFamily="34" charset="0"/>
              </a:rPr>
              <a:t>時</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當行人已經在路上，</a:t>
            </a:r>
            <a:r>
              <a:rPr lang="zh-CN" altLang="en-US" sz="1800" dirty="0">
                <a:latin typeface="標楷體" panose="03000509000000000000" pitchFamily="65" charset="-120"/>
                <a:ea typeface="標楷體" panose="03000509000000000000" pitchFamily="65" charset="-120"/>
                <a:sym typeface="Arial" panose="020B0604020202020204" pitchFamily="34" charset="0"/>
              </a:rPr>
              <a:t>開始通過人行橫道</a:t>
            </a:r>
            <a:r>
              <a:rPr lang="en-US" altLang="zh-TW" sz="1800" dirty="0">
                <a:latin typeface="標楷體" panose="03000509000000000000" pitchFamily="65" charset="-120"/>
                <a:ea typeface="標楷體" panose="03000509000000000000" pitchFamily="65" charset="-120"/>
                <a:sym typeface="Arial" panose="020B0604020202020204" pitchFamily="34" charset="0"/>
              </a:rPr>
              <a:t>; </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當行人在</a:t>
            </a:r>
            <a:r>
              <a:rPr lang="zh-CN" altLang="en-US" sz="1800" dirty="0">
                <a:latin typeface="標楷體" panose="03000509000000000000" pitchFamily="65" charset="-120"/>
                <a:ea typeface="標楷體" panose="03000509000000000000" pitchFamily="65" charset="-120"/>
                <a:sym typeface="Arial" panose="020B0604020202020204" pitchFamily="34" charset="0"/>
              </a:rPr>
              <a:t>人行橫道</a:t>
            </a:r>
            <a:r>
              <a:rPr lang="zh-TW" altLang="en-US" sz="1800" dirty="0">
                <a:latin typeface="標楷體" panose="03000509000000000000" pitchFamily="65" charset="-120"/>
                <a:ea typeface="標楷體" panose="03000509000000000000" pitchFamily="65" charset="-120"/>
                <a:sym typeface="Arial" panose="020B0604020202020204" pitchFamily="34" charset="0"/>
              </a:rPr>
              <a:t>中間時。</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pPr>
              <a:spcBef>
                <a:spcPts val="1200"/>
              </a:spcBef>
            </a:pPr>
            <a:r>
              <a:rPr lang="zh-TW" altLang="en-US" sz="1800" dirty="0">
                <a:latin typeface="標楷體" panose="03000509000000000000" pitchFamily="65" charset="-120"/>
                <a:ea typeface="標楷體" panose="03000509000000000000" pitchFamily="65" charset="-120"/>
                <a:sym typeface="Arial" panose="020B0604020202020204" pitchFamily="34" charset="0"/>
              </a:rPr>
              <a:t>車輛</a:t>
            </a:r>
            <a:r>
              <a:rPr lang="zh-CN" altLang="en-US" sz="1800" dirty="0">
                <a:latin typeface="標楷體" panose="03000509000000000000" pitchFamily="65" charset="-120"/>
                <a:ea typeface="標楷體" panose="03000509000000000000" pitchFamily="65" charset="-120"/>
                <a:sym typeface="Arial" panose="020B0604020202020204" pitchFamily="34" charset="0"/>
              </a:rPr>
              <a:t>與</a:t>
            </a:r>
            <a:r>
              <a:rPr lang="zh-TW" altLang="en-US" sz="1800" dirty="0">
                <a:latin typeface="標楷體" panose="03000509000000000000" pitchFamily="65" charset="-120"/>
                <a:ea typeface="標楷體" panose="03000509000000000000" pitchFamily="65" charset="-120"/>
                <a:sym typeface="Arial" panose="020B0604020202020204" pitchFamily="34" charset="0"/>
              </a:rPr>
              <a:t>行人衝突在人行橫道區域內計算。在人行橫道區域外穿過道路的行人被計入道路區域內，在人行橫道區域之前和之後</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5-30</a:t>
            </a:r>
            <a:r>
              <a:rPr lang="zh-TW" altLang="en-US" sz="1800" dirty="0">
                <a:latin typeface="標楷體" panose="03000509000000000000" pitchFamily="65" charset="-120"/>
                <a:ea typeface="標楷體" panose="03000509000000000000" pitchFamily="65" charset="-120"/>
                <a:sym typeface="Arial" panose="020B0604020202020204" pitchFamily="34" charset="0"/>
              </a:rPr>
              <a:t>米處。根據預期，系統實施將導致速度降低，</a:t>
            </a:r>
            <a:r>
              <a:rPr lang="zh-CN" altLang="en-US" sz="1800" dirty="0">
                <a:latin typeface="標楷體" panose="03000509000000000000" pitchFamily="65" charset="-120"/>
                <a:ea typeface="標楷體" panose="03000509000000000000" pitchFamily="65" charset="-120"/>
                <a:sym typeface="Arial" panose="020B0604020202020204" pitchFamily="34" charset="0"/>
              </a:rPr>
              <a:t>增加行人的通行權，降低行人通過人行橫道及之外區域的人車衝突</a:t>
            </a:r>
            <a:r>
              <a:rPr lang="zh-TW" altLang="en-US" sz="1800" dirty="0">
                <a:latin typeface="標楷體" panose="03000509000000000000" pitchFamily="65" charset="-120"/>
                <a:ea typeface="標楷體" panose="03000509000000000000" pitchFamily="65" charset="-120"/>
                <a:sym typeface="Arial" panose="020B0604020202020204" pitchFamily="34" charset="0"/>
              </a:rPr>
              <a:t>。</a:t>
            </a:r>
            <a:endParaRPr lang="zh-CN" altLang="en-US" dirty="0">
              <a:latin typeface="標楷體" panose="03000509000000000000" pitchFamily="65" charset="-120"/>
              <a:ea typeface="標楷體" panose="03000509000000000000" pitchFamily="65" charset="-120"/>
              <a:sym typeface="Arial" panose="020B0604020202020204" pitchFamily="34" charset="0"/>
            </a:endParaRPr>
          </a:p>
          <a:p>
            <a:pPr rtl="0"/>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633831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r>
              <a:rPr lang="en-US" altLang="zh-CN" dirty="0">
                <a:latin typeface="Times New Roman" panose="02020603050405020304" pitchFamily="18" charset="0"/>
                <a:cs typeface="Times New Roman" panose="02020603050405020304" pitchFamily="18" charset="0"/>
                <a:sym typeface="Arial" panose="020B0604020202020204" pitchFamily="34" charset="0"/>
              </a:rPr>
              <a:t>Method—</a:t>
            </a:r>
            <a:r>
              <a:rPr lang="en-US" altLang="zh-CN" dirty="0">
                <a:latin typeface="Times New Roman" panose="02020603050405020304" pitchFamily="18" charset="0"/>
                <a:cs typeface="Times New Roman" panose="02020603050405020304" pitchFamily="18" charset="0"/>
              </a:rPr>
              <a:t>Field observations</a:t>
            </a:r>
            <a:endParaRPr lang="zh-CN" altLang="en-US" dirty="0">
              <a:latin typeface="Times New Roman" panose="02020603050405020304" pitchFamily="18" charset="0"/>
              <a:cs typeface="Times New Roman" panose="02020603050405020304" pitchFamily="18" charset="0"/>
              <a:sym typeface="Arial" panose="020B0604020202020204" pitchFamily="34" charset="0"/>
            </a:endParaRPr>
          </a:p>
        </p:txBody>
      </p:sp>
      <p:sp>
        <p:nvSpPr>
          <p:cNvPr id="3" name="内容占位符 2"/>
          <p:cNvSpPr>
            <a:spLocks noGrp="1"/>
          </p:cNvSpPr>
          <p:nvPr>
            <p:ph idx="1"/>
          </p:nvPr>
        </p:nvSpPr>
        <p:spPr/>
        <p:txBody>
          <a:bodyPr rtlCol="0">
            <a:normAutofit/>
          </a:bodyPr>
          <a:lstStyle/>
          <a:p>
            <a:r>
              <a:rPr lang="zh-TW" altLang="en-US" sz="1800" dirty="0">
                <a:latin typeface="標楷體" panose="03000509000000000000" pitchFamily="65" charset="-120"/>
                <a:ea typeface="標楷體" panose="03000509000000000000" pitchFamily="65" charset="-120"/>
                <a:sym typeface="Arial" panose="020B0604020202020204" pitchFamily="34" charset="0"/>
              </a:rPr>
              <a:t>在每個站點，該研究計劃包括三輪實地觀察：</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第</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輪</a:t>
            </a:r>
            <a:r>
              <a:rPr lang="zh-TW" altLang="en-US" sz="1800" dirty="0">
                <a:latin typeface="標楷體" panose="03000509000000000000" pitchFamily="65" charset="-120"/>
                <a:ea typeface="標楷體" panose="03000509000000000000" pitchFamily="65" charset="-120"/>
                <a:sym typeface="Arial" panose="020B0604020202020204" pitchFamily="34" charset="0"/>
              </a:rPr>
              <a:t>（基線）系統安裝前</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第</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輪</a:t>
            </a:r>
            <a:r>
              <a:rPr lang="zh-TW" altLang="en-US" sz="1800" dirty="0">
                <a:latin typeface="標楷體" panose="03000509000000000000" pitchFamily="65" charset="-120"/>
                <a:ea typeface="標楷體" panose="03000509000000000000" pitchFamily="65" charset="-120"/>
                <a:sym typeface="Arial" panose="020B0604020202020204" pitchFamily="34" charset="0"/>
              </a:rPr>
              <a:t>安裝後幾週</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第</a:t>
            </a:r>
            <a:r>
              <a:rPr lang="en-US" altLang="zh-TW" sz="17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3</a:t>
            </a:r>
            <a:r>
              <a:rPr lang="zh-TW" altLang="en-US" sz="1800" dirty="0">
                <a:solidFill>
                  <a:srgbClr val="FF0000"/>
                </a:solidFill>
                <a:latin typeface="標楷體" panose="03000509000000000000" pitchFamily="65" charset="-120"/>
                <a:ea typeface="標楷體" panose="03000509000000000000" pitchFamily="65" charset="-120"/>
                <a:sym typeface="Arial" panose="020B0604020202020204" pitchFamily="34" charset="0"/>
              </a:rPr>
              <a:t>輪</a:t>
            </a:r>
            <a:r>
              <a:rPr lang="zh-TW" altLang="en-US" sz="1800" dirty="0">
                <a:latin typeface="標楷體" panose="03000509000000000000" pitchFamily="65" charset="-120"/>
                <a:ea typeface="標楷體" panose="03000509000000000000" pitchFamily="65" charset="-120"/>
                <a:sym typeface="Arial" panose="020B0604020202020204" pitchFamily="34" charset="0"/>
              </a:rPr>
              <a:t>安裝幾個月後。由於沒有控制點參與該研究，</a:t>
            </a:r>
            <a:r>
              <a:rPr lang="zh-CN" altLang="en-US" sz="1800" dirty="0">
                <a:latin typeface="標楷體" panose="03000509000000000000" pitchFamily="65" charset="-120"/>
                <a:ea typeface="標楷體" panose="03000509000000000000" pitchFamily="65" charset="-120"/>
                <a:sym typeface="Arial" panose="020B0604020202020204" pitchFamily="34" charset="0"/>
              </a:rPr>
              <a:t>第</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2-3</a:t>
            </a:r>
            <a:r>
              <a:rPr lang="zh-TW" altLang="en-US" sz="1800" dirty="0">
                <a:latin typeface="標楷體" panose="03000509000000000000" pitchFamily="65" charset="-120"/>
                <a:ea typeface="標楷體" panose="03000509000000000000" pitchFamily="65" charset="-120"/>
                <a:sym typeface="Arial" panose="020B0604020202020204" pitchFamily="34" charset="0"/>
              </a:rPr>
              <a:t>輪次應該揭示系統實施的一些持續影響，如果存在的話。</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r>
              <a:rPr lang="zh-TW" altLang="en-US" sz="1800" dirty="0">
                <a:latin typeface="標楷體" panose="03000509000000000000" pitchFamily="65" charset="-120"/>
                <a:ea typeface="標楷體" panose="03000509000000000000" pitchFamily="65" charset="-120"/>
                <a:sym typeface="Arial" panose="020B0604020202020204" pitchFamily="34" charset="0"/>
              </a:rPr>
              <a:t>在每個地點，觀察持續</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6-8</a:t>
            </a:r>
            <a:r>
              <a:rPr lang="zh-TW" altLang="en-US" sz="1800" dirty="0">
                <a:latin typeface="標楷體" panose="03000509000000000000" pitchFamily="65" charset="-120"/>
                <a:ea typeface="標楷體" panose="03000509000000000000" pitchFamily="65" charset="-120"/>
                <a:sym typeface="Arial" panose="020B0604020202020204" pitchFamily="34" charset="0"/>
              </a:rPr>
              <a:t>小時的正常工作日（在常規天氣條件下，大多數晴天），包括白天和晚上的高峰和非高峰時間，實際上</a:t>
            </a:r>
            <a:r>
              <a:rPr lang="zh-CN" altLang="en-US" sz="1800" dirty="0">
                <a:latin typeface="標楷體" panose="03000509000000000000" pitchFamily="65" charset="-120"/>
                <a:ea typeface="標楷體" panose="03000509000000000000" pitchFamily="65" charset="-120"/>
                <a:sym typeface="Arial" panose="020B0604020202020204" pitchFamily="34" charset="0"/>
              </a:rPr>
              <a:t>每</a:t>
            </a:r>
            <a:r>
              <a:rPr lang="zh-TW" altLang="en-US" sz="1800" dirty="0">
                <a:latin typeface="標楷體" panose="03000509000000000000" pitchFamily="65" charset="-120"/>
                <a:ea typeface="標楷體" panose="03000509000000000000" pitchFamily="65" charset="-120"/>
                <a:sym typeface="Arial" panose="020B0604020202020204" pitchFamily="34" charset="0"/>
              </a:rPr>
              <a:t>一個</a:t>
            </a:r>
            <a:r>
              <a:rPr lang="zh-CN" altLang="en-US" sz="1800" dirty="0">
                <a:latin typeface="標楷體" panose="03000509000000000000" pitchFamily="65" charset="-120"/>
                <a:ea typeface="標楷體" panose="03000509000000000000" pitchFamily="65" charset="-120"/>
                <a:sym typeface="Arial" panose="020B0604020202020204" pitchFamily="34" charset="0"/>
              </a:rPr>
              <a:t>站點</a:t>
            </a:r>
            <a:r>
              <a:rPr lang="zh-TW" altLang="en-US" sz="1800" dirty="0">
                <a:latin typeface="標楷體" panose="03000509000000000000" pitchFamily="65" charset="-120"/>
                <a:ea typeface="標楷體" panose="03000509000000000000" pitchFamily="65" charset="-120"/>
                <a:sym typeface="Arial" panose="020B0604020202020204" pitchFamily="34" charset="0"/>
              </a:rPr>
              <a:t>需要</a:t>
            </a:r>
            <a:r>
              <a:rPr lang="zh-CN" altLang="en-US" sz="1800" dirty="0">
                <a:latin typeface="標楷體" panose="03000509000000000000" pitchFamily="65" charset="-120"/>
                <a:ea typeface="標楷體" panose="03000509000000000000" pitchFamily="65" charset="-120"/>
                <a:sym typeface="Arial" panose="020B0604020202020204" pitchFamily="34" charset="0"/>
              </a:rPr>
              <a:t>花費</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13-14</a:t>
            </a:r>
            <a:r>
              <a:rPr lang="zh-TW" altLang="en-US" sz="1800" dirty="0">
                <a:latin typeface="標楷體" panose="03000509000000000000" pitchFamily="65" charset="-120"/>
                <a:ea typeface="標楷體" panose="03000509000000000000" pitchFamily="65" charset="-120"/>
                <a:sym typeface="Arial" panose="020B0604020202020204" pitchFamily="34" charset="0"/>
              </a:rPr>
              <a:t>小時。每輪參與五名觀察員：兩名負責速度測量，通過激光</a:t>
            </a:r>
            <a:r>
              <a:rPr lang="zh-CN" altLang="en-US" sz="1800" dirty="0">
                <a:latin typeface="標楷體" panose="03000509000000000000" pitchFamily="65" charset="-120"/>
                <a:ea typeface="標楷體" panose="03000509000000000000" pitchFamily="65" charset="-120"/>
                <a:sym typeface="Arial" panose="020B0604020202020204" pitchFamily="34" charset="0"/>
              </a:rPr>
              <a:t>測速</a:t>
            </a:r>
            <a:r>
              <a:rPr lang="zh-TW" altLang="en-US" sz="1800" dirty="0">
                <a:latin typeface="標楷體" panose="03000509000000000000" pitchFamily="65" charset="-120"/>
                <a:ea typeface="標楷體" panose="03000509000000000000" pitchFamily="65" charset="-120"/>
                <a:sym typeface="Arial" panose="020B0604020202020204" pitchFamily="34" charset="0"/>
              </a:rPr>
              <a:t>槍，以及每小時觀察結束時的交通計數</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第三個觀察員</a:t>
            </a:r>
            <a:r>
              <a:rPr lang="zh-CN" altLang="en-US" sz="1800" dirty="0">
                <a:latin typeface="標楷體" panose="03000509000000000000" pitchFamily="65" charset="-120"/>
                <a:ea typeface="標楷體" panose="03000509000000000000" pitchFamily="65" charset="-120"/>
                <a:sym typeface="Arial" panose="020B0604020202020204" pitchFamily="34" charset="0"/>
              </a:rPr>
              <a:t>記錄</a:t>
            </a:r>
            <a:r>
              <a:rPr lang="zh-TW" altLang="en-US" sz="1800" dirty="0">
                <a:latin typeface="標楷體" panose="03000509000000000000" pitchFamily="65" charset="-120"/>
                <a:ea typeface="標楷體" panose="03000509000000000000" pitchFamily="65" charset="-120"/>
                <a:sym typeface="Arial" panose="020B0604020202020204" pitchFamily="34" charset="0"/>
              </a:rPr>
              <a:t>車輛的反應</a:t>
            </a:r>
            <a:r>
              <a:rPr lang="zh-CN" altLang="en-US" sz="1800" dirty="0">
                <a:latin typeface="標楷體" panose="03000509000000000000" pitchFamily="65" charset="-120"/>
                <a:ea typeface="標楷體" panose="03000509000000000000" pitchFamily="65" charset="-120"/>
                <a:sym typeface="Arial" panose="020B0604020202020204" pitchFamily="34" charset="0"/>
              </a:rPr>
              <a:t>，當</a:t>
            </a:r>
            <a:r>
              <a:rPr lang="zh-TW" altLang="en-US" sz="1800" dirty="0">
                <a:latin typeface="標楷體" panose="03000509000000000000" pitchFamily="65" charset="-120"/>
                <a:ea typeface="標楷體" panose="03000509000000000000" pitchFamily="65" charset="-120"/>
                <a:sym typeface="Arial" panose="020B0604020202020204" pitchFamily="34" charset="0"/>
              </a:rPr>
              <a:t>行人準備過馬路時</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第四個記錄每個行人的</a:t>
            </a:r>
            <a:r>
              <a:rPr lang="zh-CN" altLang="en-US" sz="1800" dirty="0">
                <a:latin typeface="標楷體" panose="03000509000000000000" pitchFamily="65" charset="-120"/>
                <a:ea typeface="標楷體" panose="03000509000000000000" pitchFamily="65" charset="-120"/>
                <a:sym typeface="Arial" panose="020B0604020202020204" pitchFamily="34" charset="0"/>
              </a:rPr>
              <a:t>行為</a:t>
            </a:r>
            <a:r>
              <a:rPr lang="zh-TW" altLang="en-US" sz="1800" dirty="0">
                <a:latin typeface="標楷體" panose="03000509000000000000" pitchFamily="65" charset="-120"/>
                <a:ea typeface="標楷體" panose="03000509000000000000" pitchFamily="65" charset="-120"/>
                <a:sym typeface="Arial" panose="020B0604020202020204" pitchFamily="34" charset="0"/>
              </a:rPr>
              <a:t>（他是否停止</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他是否觀察到迎面而來的交通），並在每小時結束時記錄行人交通</a:t>
            </a:r>
            <a:r>
              <a:rPr lang="zh-CN" altLang="en-US" sz="1800" dirty="0">
                <a:latin typeface="標楷體" panose="03000509000000000000" pitchFamily="65" charset="-120"/>
                <a:ea typeface="標楷體" panose="03000509000000000000" pitchFamily="65" charset="-120"/>
                <a:sym typeface="Arial" panose="020B0604020202020204" pitchFamily="34" charset="0"/>
              </a:rPr>
              <a:t>情況</a:t>
            </a:r>
            <a:r>
              <a:rPr lang="zh-TW" altLang="en-US" sz="1800" dirty="0">
                <a:latin typeface="標楷體" panose="03000509000000000000" pitchFamily="65" charset="-120"/>
                <a:ea typeface="標楷體" panose="03000509000000000000" pitchFamily="65" charset="-120"/>
                <a:sym typeface="Arial" panose="020B0604020202020204" pitchFamily="34" charset="0"/>
              </a:rPr>
              <a:t>（人行橫道區域內）</a:t>
            </a:r>
            <a:r>
              <a:rPr lang="en-US" altLang="zh-TW"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第五個用於計算車輛行人交互中的衝突（連續半小時）和計算在人行橫道區域外穿過道路的行人數（連續半小時）。如前一節所述，記錄的數據還包括道路車道和車輛類型（速度）的相關指示，交叉前的行人安置（讓路），人行橫道的方向等。</a:t>
            </a:r>
            <a:endParaRPr lang="en-US" altLang="zh-TW" sz="1800" dirty="0">
              <a:latin typeface="標楷體" panose="03000509000000000000" pitchFamily="65" charset="-120"/>
              <a:ea typeface="標楷體" panose="03000509000000000000" pitchFamily="65" charset="-120"/>
              <a:sym typeface="Arial" panose="020B0604020202020204" pitchFamily="34" charset="0"/>
            </a:endParaRPr>
          </a:p>
          <a:p>
            <a:r>
              <a:rPr lang="zh-TW" altLang="en-US" sz="1800" dirty="0">
                <a:latin typeface="標楷體" panose="03000509000000000000" pitchFamily="65" charset="-120"/>
                <a:ea typeface="標楷體" panose="03000509000000000000" pitchFamily="65" charset="-120"/>
                <a:sym typeface="Arial" panose="020B0604020202020204" pitchFamily="34" charset="0"/>
              </a:rPr>
              <a:t>收集的樣本量超過</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100</a:t>
            </a:r>
            <a:r>
              <a:rPr lang="zh-TW" altLang="en-US" sz="1800" dirty="0">
                <a:latin typeface="標楷體" panose="03000509000000000000" pitchFamily="65" charset="-120"/>
                <a:ea typeface="標楷體" panose="03000509000000000000" pitchFamily="65" charset="-120"/>
                <a:sym typeface="Arial" panose="020B0604020202020204" pitchFamily="34" charset="0"/>
              </a:rPr>
              <a:t>輛車輛和約</a:t>
            </a:r>
            <a:r>
              <a:rPr lang="en-US" altLang="zh-TW" sz="1700" dirty="0">
                <a:latin typeface="Times New Roman" panose="02020603050405020304" pitchFamily="18" charset="0"/>
                <a:ea typeface="標楷體" panose="03000509000000000000" pitchFamily="65" charset="-120"/>
                <a:cs typeface="Times New Roman" panose="02020603050405020304" pitchFamily="18" charset="0"/>
                <a:sym typeface="Arial" panose="020B0604020202020204" pitchFamily="34" charset="0"/>
              </a:rPr>
              <a:t>50</a:t>
            </a:r>
            <a:r>
              <a:rPr lang="zh-TW" altLang="en-US" sz="1800" dirty="0">
                <a:latin typeface="標楷體" panose="03000509000000000000" pitchFamily="65" charset="-120"/>
                <a:ea typeface="標楷體" panose="03000509000000000000" pitchFamily="65" charset="-120"/>
                <a:sym typeface="Arial" panose="020B0604020202020204" pitchFamily="34" charset="0"/>
              </a:rPr>
              <a:t>名行人</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對於觀察到的每個行為</a:t>
            </a:r>
            <a:r>
              <a:rPr lang="zh-CN" altLang="en-US" sz="1800" dirty="0">
                <a:latin typeface="標楷體" panose="03000509000000000000" pitchFamily="65" charset="-120"/>
                <a:ea typeface="標楷體" panose="03000509000000000000" pitchFamily="65" charset="-120"/>
                <a:sym typeface="Arial" panose="020B0604020202020204" pitchFamily="34" charset="0"/>
              </a:rPr>
              <a:t>。</a:t>
            </a:r>
            <a:r>
              <a:rPr lang="zh-TW" altLang="en-US" sz="1800" dirty="0">
                <a:latin typeface="標楷體" panose="03000509000000000000" pitchFamily="65" charset="-120"/>
                <a:ea typeface="標楷體" panose="03000509000000000000" pitchFamily="65" charset="-120"/>
                <a:sym typeface="Arial" panose="020B0604020202020204" pitchFamily="34" charset="0"/>
              </a:rPr>
              <a:t>每個站點每小時觀察一次。</a:t>
            </a:r>
            <a:endParaRPr lang="zh-CN" altLang="en-US" sz="1800" dirty="0">
              <a:latin typeface="標楷體" panose="03000509000000000000" pitchFamily="65" charset="-120"/>
              <a:ea typeface="標楷體" panose="03000509000000000000" pitchFamily="65" charset="-120"/>
              <a:sym typeface="Arial" panose="020B0604020202020204" pitchFamily="34" charset="0"/>
            </a:endParaRPr>
          </a:p>
        </p:txBody>
      </p:sp>
    </p:spTree>
    <p:extLst>
      <p:ext uri="{BB962C8B-B14F-4D97-AF65-F5344CB8AC3E}">
        <p14:creationId xmlns:p14="http://schemas.microsoft.com/office/powerpoint/2010/main" val="3670963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菱形网格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19_TF03031015" id="{4D6D15B2-A3EB-4896-B32E-5E1845D70213}" vid="{3C8FFD1D-C814-4C51-B282-C32E538AEF55}"/>
    </a:ext>
  </a:extLst>
</a:theme>
</file>

<file path=ppt/theme/theme2.xml><?xml version="1.0" encoding="utf-8"?>
<a:theme xmlns:a="http://schemas.openxmlformats.org/drawingml/2006/main" name="Office 主题">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菱形网格业务演示文稿（宽屏）</Template>
  <TotalTime>1498</TotalTime>
  <Words>4701</Words>
  <Application>Microsoft Office PowerPoint</Application>
  <PresentationFormat>宽屏</PresentationFormat>
  <Paragraphs>110</Paragraphs>
  <Slides>21</Slides>
  <Notes>21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21</vt:i4>
      </vt:variant>
    </vt:vector>
  </HeadingPairs>
  <TitlesOfParts>
    <vt:vector size="26" baseType="lpstr">
      <vt:lpstr>微软雅黑</vt:lpstr>
      <vt:lpstr>標楷體</vt:lpstr>
      <vt:lpstr>Arial</vt:lpstr>
      <vt:lpstr>Times New Roman</vt:lpstr>
      <vt:lpstr>菱形网格 16x9</vt:lpstr>
      <vt:lpstr>對人行橫道警告系統的評估：對行人和車輛行為的影響 An evaluation of crosswalk warning systems: effects on pedestrian and vehicle behaviour </vt:lpstr>
      <vt:lpstr>Abstract</vt:lpstr>
      <vt:lpstr>Introduction</vt:lpstr>
      <vt:lpstr>Introduction</vt:lpstr>
      <vt:lpstr>Introduction</vt:lpstr>
      <vt:lpstr>Introduction</vt:lpstr>
      <vt:lpstr>Method—Test sites</vt:lpstr>
      <vt:lpstr>Method—Behaviour indicators considered</vt:lpstr>
      <vt:lpstr>Method—Field observations</vt:lpstr>
      <vt:lpstr>Method—Analysis</vt:lpstr>
      <vt:lpstr>Result — Site-specific results</vt:lpstr>
      <vt:lpstr>Result — Site-specific results</vt:lpstr>
      <vt:lpstr>Result — Site-specific results</vt:lpstr>
      <vt:lpstr>Result — Summary of changes</vt:lpstr>
      <vt:lpstr>Result — Summary of changes</vt:lpstr>
      <vt:lpstr>Result — Summary of changes</vt:lpstr>
      <vt:lpstr>Result — Summary of changes</vt:lpstr>
      <vt:lpstr>Discussion and conclusion</vt:lpstr>
      <vt:lpstr>Discussion and conclusion</vt:lpstr>
      <vt:lpstr>Discussion and conclusion</vt:lpstr>
      <vt:lpstr>Discussion and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标题布局</dc:title>
  <dc:creator>Peter</dc:creator>
  <cp:lastModifiedBy>Peter</cp:lastModifiedBy>
  <cp:revision>346</cp:revision>
  <dcterms:created xsi:type="dcterms:W3CDTF">2019-09-16T13:12:30Z</dcterms:created>
  <dcterms:modified xsi:type="dcterms:W3CDTF">2019-09-20T04:10:51Z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